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10072" r:id="rId3"/>
    <p:sldId id="10182" r:id="rId5"/>
    <p:sldId id="10183" r:id="rId6"/>
    <p:sldId id="10200" r:id="rId7"/>
    <p:sldId id="10202" r:id="rId8"/>
    <p:sldId id="10203" r:id="rId9"/>
    <p:sldId id="10204" r:id="rId10"/>
    <p:sldId id="10205" r:id="rId11"/>
    <p:sldId id="10206" r:id="rId12"/>
    <p:sldId id="10207" r:id="rId13"/>
    <p:sldId id="10196" r:id="rId14"/>
    <p:sldId id="10208" r:id="rId15"/>
    <p:sldId id="10209" r:id="rId16"/>
    <p:sldId id="10210" r:id="rId17"/>
    <p:sldId id="10198" r:id="rId18"/>
    <p:sldId id="10211" r:id="rId19"/>
    <p:sldId id="10212" r:id="rId20"/>
    <p:sldId id="10213" r:id="rId21"/>
    <p:sldId id="10214" r:id="rId22"/>
    <p:sldId id="10215" r:id="rId23"/>
    <p:sldId id="10197" r:id="rId24"/>
    <p:sldId id="10216" r:id="rId25"/>
    <p:sldId id="10217" r:id="rId26"/>
    <p:sldId id="10218" r:id="rId27"/>
    <p:sldId id="10219" r:id="rId28"/>
    <p:sldId id="10220" r:id="rId29"/>
    <p:sldId id="10221" r:id="rId30"/>
    <p:sldId id="10223" r:id="rId31"/>
    <p:sldId id="10222" r:id="rId32"/>
    <p:sldId id="10187" r:id="rId3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CD3"/>
    <a:srgbClr val="1F497D"/>
    <a:srgbClr val="CA8F45"/>
    <a:srgbClr val="FDA98B"/>
    <a:srgbClr val="EA5751"/>
    <a:srgbClr val="DEC8AD"/>
    <a:srgbClr val="569582"/>
    <a:srgbClr val="093285"/>
    <a:srgbClr val="215BB5"/>
    <a:srgbClr val="01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 autoAdjust="0"/>
    <p:restoredTop sz="95059" autoAdjust="0"/>
  </p:normalViewPr>
  <p:slideViewPr>
    <p:cSldViewPr>
      <p:cViewPr varScale="1">
        <p:scale>
          <a:sx n="67" d="100"/>
          <a:sy n="67" d="100"/>
        </p:scale>
        <p:origin x="-822" y="-10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E582-DAE4-4861-BFB8-B50FCD0114E9}" type="datetime10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6" y="2246811"/>
            <a:ext cx="10929938" cy="1550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0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2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A52D-3199-4788-A34A-93489E2E45A7}" type="datetime10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80361A2E-86FD-445D-8214-C5D37510026A}" type="datetime10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7.bin"/><Relationship Id="rId2" Type="http://schemas.openxmlformats.org/officeDocument/2006/relationships/image" Target="../media/image1.png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9.bin"/><Relationship Id="rId2" Type="http://schemas.openxmlformats.org/officeDocument/2006/relationships/image" Target="../media/image1.png"/><Relationship Id="rId1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1.bin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1.png"/><Relationship Id="rId3" Type="http://schemas.openxmlformats.org/officeDocument/2006/relationships/image" Target="../media/image4.png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oleObject" Target="../embeddings/oleObject5.bin"/><Relationship Id="rId3" Type="http://schemas.openxmlformats.org/officeDocument/2006/relationships/oleObject" Target="../embeddings/oleObject4.bin"/><Relationship Id="rId2" Type="http://schemas.openxmlformats.org/officeDocument/2006/relationships/image" Target="../media/image1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020516"/>
            <a:ext cx="8568952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JSP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4316660"/>
            <a:ext cx="781470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讲师：惠勇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4172644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80703" y="1164531"/>
            <a:ext cx="7848600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kern="0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J2EE</a:t>
            </a:r>
            <a:r>
              <a:rPr lang="zh-CN" altLang="en-US" sz="4400" b="1" kern="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平台应用与</a:t>
            </a:r>
            <a:r>
              <a:rPr lang="zh-CN" altLang="en-US" sz="4400" b="1" kern="0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开发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</a:rPr>
              <a:t>                                            </a:t>
            </a:r>
            <a:endParaRPr kumimoji="0" lang="zh-CN" altLang="en-US" sz="44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0C713-FC6C-4D81-8DE1-C940843B6B32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blinds dir="vert"/>
      </p:transition>
    </mc:Choice>
    <mc:Fallback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设置欢迎页面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28167" y="1341438"/>
            <a:ext cx="8229600" cy="1223962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欢迎页面，就是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应用的默认访问页面</a:t>
            </a:r>
            <a:endParaRPr lang="zh-CN" altLang="en-US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在配置文件</a:t>
            </a:r>
            <a:r>
              <a:rPr lang="en-US" altLang="zh-CN" dirty="0" smtClean="0"/>
              <a:t>web.xml</a:t>
            </a:r>
            <a:r>
              <a:rPr lang="zh-CN" altLang="en-US" dirty="0" smtClean="0"/>
              <a:t>中设置欢迎页面</a:t>
            </a:r>
            <a:endParaRPr lang="zh-CN" altLang="en-US" dirty="0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363167" y="2750616"/>
            <a:ext cx="6419850" cy="1801813"/>
          </a:xfrm>
          <a:prstGeom prst="roundRect">
            <a:avLst>
              <a:gd name="adj" fmla="val 10528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&lt;web-app&gt;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&lt;welcome-file-list&gt;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&lt;welcome-file&gt;index.jsp&lt;/welcome-file&gt;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&lt;/welcome-file-list&gt;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&lt;/web-app&gt;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260626" y="4785965"/>
            <a:ext cx="5761037" cy="1021556"/>
          </a:xfrm>
          <a:prstGeom prst="wedgeRoundRectCallout">
            <a:avLst>
              <a:gd name="adj1" fmla="val -37959"/>
              <a:gd name="adj2" fmla="val -11378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假定在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web</a:t>
            </a:r>
            <a:r>
              <a:rPr lang="zh-CN" altLang="en-US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应用下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存在一个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index.jsp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页面，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输入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http://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localhost:8080</a:t>
            </a:r>
            <a:r>
              <a:rPr lang="zh-CN" altLang="en-US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地址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时，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web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容器会默认调用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index.jsp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页面 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79F-D9B4-44E1-9769-C9DDA8BEA593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页面执行过程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5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895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66D71-A25F-4EC1-9BFF-5498867BC3E4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执行过程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2-1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3990604" y="2824237"/>
            <a:ext cx="3889375" cy="3384550"/>
          </a:xfrm>
          <a:prstGeom prst="roundRect">
            <a:avLst>
              <a:gd name="adj" fmla="val 11509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5574929" y="4768925"/>
            <a:ext cx="431800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4135066" y="4768925"/>
            <a:ext cx="1439863" cy="4333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执行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519616" y="5343600"/>
            <a:ext cx="431800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6006729" y="4337125"/>
            <a:ext cx="1439862" cy="4333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翻译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6006729" y="5345187"/>
            <a:ext cx="1439862" cy="4333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编译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7521204" y="4335537"/>
            <a:ext cx="431800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2153866" y="4121225"/>
            <a:ext cx="1800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552329" y="3760862"/>
            <a:ext cx="1139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请求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2153866" y="4553025"/>
            <a:ext cx="1800225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417391" y="4192662"/>
            <a:ext cx="1281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响应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>
          <a:xfrm>
            <a:off x="2180903" y="952029"/>
            <a:ext cx="8229600" cy="187220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容器处理</a:t>
            </a:r>
            <a:r>
              <a:rPr lang="en-US" altLang="zh-CN" sz="2400" b="1" dirty="0" smtClean="0"/>
              <a:t>JSP</a:t>
            </a:r>
            <a:r>
              <a:rPr lang="zh-CN" altLang="en-US" sz="2400" b="1" dirty="0" smtClean="0"/>
              <a:t>文件请求需要经过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个阶段：</a:t>
            </a:r>
            <a:endParaRPr lang="zh-CN" altLang="en-US" sz="2400" b="1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翻译阶段：</a:t>
            </a:r>
            <a:r>
              <a:rPr lang="en-US" altLang="zh-CN" sz="2000" dirty="0" smtClean="0"/>
              <a:t>JSP</a:t>
            </a:r>
            <a:r>
              <a:rPr lang="zh-CN" altLang="en-US" sz="2000" dirty="0" smtClean="0"/>
              <a:t>文件会被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容器中的</a:t>
            </a:r>
            <a:r>
              <a:rPr lang="en-US" altLang="zh-CN" sz="2000" dirty="0" smtClean="0"/>
              <a:t>JSP</a:t>
            </a:r>
            <a:r>
              <a:rPr lang="zh-CN" altLang="en-US" sz="2000" dirty="0" smtClean="0"/>
              <a:t>引擎转换成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源码</a:t>
            </a:r>
            <a:endParaRPr lang="zh-CN" altLang="en-US" sz="20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编译阶段：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源码会被编译成可执行的字节码</a:t>
            </a:r>
            <a:endParaRPr lang="zh-CN" altLang="en-US" sz="20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执行阶段：容器接受了客户端的请求后，执行编译成字节码的</a:t>
            </a:r>
            <a:r>
              <a:rPr lang="en-US" altLang="zh-CN" sz="2000" dirty="0" smtClean="0"/>
              <a:t>JSP</a:t>
            </a:r>
            <a:r>
              <a:rPr lang="zh-CN" altLang="en-US" sz="2000" dirty="0" smtClean="0"/>
              <a:t>文件；处理完请求后，容器把生成的页面反馈给客户端进行显示</a:t>
            </a:r>
            <a:endParaRPr lang="zh-CN" altLang="en-US" sz="2000" dirty="0" smtClean="0"/>
          </a:p>
        </p:txBody>
      </p:sp>
      <p:grpSp>
        <p:nvGrpSpPr>
          <p:cNvPr id="17" name="Group 15"/>
          <p:cNvGrpSpPr/>
          <p:nvPr/>
        </p:nvGrpSpPr>
        <p:grpSpPr bwMode="auto">
          <a:xfrm>
            <a:off x="3992500" y="3113161"/>
            <a:ext cx="1729407" cy="1305162"/>
            <a:chOff x="3295" y="2478"/>
            <a:chExt cx="1140" cy="1035"/>
          </a:xfrm>
        </p:grpSpPr>
        <p:graphicFrame>
          <p:nvGraphicFramePr>
            <p:cNvPr id="18" name="Object 16"/>
            <p:cNvGraphicFramePr>
              <a:graphicFrameLocks noChangeAspect="1"/>
            </p:cNvGraphicFramePr>
            <p:nvPr/>
          </p:nvGraphicFramePr>
          <p:xfrm>
            <a:off x="3642" y="2478"/>
            <a:ext cx="462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Image" r:id="rId1" imgW="1225550" imgH="1962785" progId="Photoshop.Image.7">
                    <p:embed/>
                  </p:oleObj>
                </mc:Choice>
                <mc:Fallback>
                  <p:oleObj name="Image" r:id="rId1" imgW="1225550" imgH="1962785" progId="Photoshop.Image.7">
                    <p:embed/>
                    <p:pic>
                      <p:nvPicPr>
                        <p:cNvPr id="0" name="图片 32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2" y="2478"/>
                          <a:ext cx="462" cy="7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3295" y="3189"/>
              <a:ext cx="1140" cy="3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 dirty="0">
                  <a:latin typeface="Arial" panose="020B0604020202020204" pitchFamily="34" charset="0"/>
                  <a:ea typeface="黑体" panose="02010609060101010101" pitchFamily="2" charset="-122"/>
                </a:rPr>
                <a:t>应用服务器</a:t>
              </a:r>
              <a:endParaRPr lang="zh-CN" altLang="en-US" sz="1800" dirty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20" name="Group 18"/>
          <p:cNvGrpSpPr/>
          <p:nvPr/>
        </p:nvGrpSpPr>
        <p:grpSpPr bwMode="auto">
          <a:xfrm>
            <a:off x="1172791" y="3992637"/>
            <a:ext cx="946150" cy="1012825"/>
            <a:chOff x="2030" y="2073"/>
            <a:chExt cx="714" cy="776"/>
          </a:xfrm>
        </p:grpSpPr>
        <p:grpSp>
          <p:nvGrpSpPr>
            <p:cNvPr id="21" name="Group 19"/>
            <p:cNvGrpSpPr/>
            <p:nvPr/>
          </p:nvGrpSpPr>
          <p:grpSpPr bwMode="auto">
            <a:xfrm>
              <a:off x="2030" y="2073"/>
              <a:ext cx="714" cy="541"/>
              <a:chOff x="4308" y="2929"/>
              <a:chExt cx="1333" cy="1188"/>
            </a:xfrm>
          </p:grpSpPr>
          <p:graphicFrame>
            <p:nvGraphicFramePr>
              <p:cNvPr id="23" name="Object 20"/>
              <p:cNvGraphicFramePr>
                <a:graphicFrameLocks noChangeAspect="1"/>
              </p:cNvGraphicFramePr>
              <p:nvPr/>
            </p:nvGraphicFramePr>
            <p:xfrm>
              <a:off x="4308" y="2929"/>
              <a:ext cx="984" cy="10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7" name="Image" r:id="rId3" imgW="2616200" imgH="2667000" progId="Photoshop.Image.7">
                      <p:embed/>
                    </p:oleObj>
                  </mc:Choice>
                  <mc:Fallback>
                    <p:oleObj name="Image" r:id="rId3" imgW="2616200" imgH="2667000" progId="Photoshop.Image.7">
                      <p:embed/>
                      <p:pic>
                        <p:nvPicPr>
                          <p:cNvPr id="0" name="图片 32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8" y="2929"/>
                            <a:ext cx="984" cy="10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4" name="Picture 21" descr="TowerCas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064" y="2568"/>
              <a:ext cx="680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客户端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25" name="AutoShape 23"/>
          <p:cNvSpPr>
            <a:spLocks noChangeArrowheads="1"/>
          </p:cNvSpPr>
          <p:nvPr/>
        </p:nvSpPr>
        <p:spPr bwMode="gray">
          <a:xfrm>
            <a:off x="5000254" y="3040137"/>
            <a:ext cx="973137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17088" dir="8363922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JSP</a:t>
            </a: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文件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6" name="AutoShape 24"/>
          <p:cNvCxnSpPr>
            <a:cxnSpLocks noChangeShapeType="1"/>
            <a:endCxn id="9" idx="0"/>
          </p:cNvCxnSpPr>
          <p:nvPr/>
        </p:nvCxnSpPr>
        <p:spPr bwMode="auto">
          <a:xfrm>
            <a:off x="5219329" y="3579887"/>
            <a:ext cx="1508125" cy="757238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25"/>
          <p:cNvCxnSpPr>
            <a:cxnSpLocks noChangeShapeType="1"/>
            <a:stCxn id="9" idx="2"/>
            <a:endCxn id="10" idx="0"/>
          </p:cNvCxnSpPr>
          <p:nvPr/>
        </p:nvCxnSpPr>
        <p:spPr bwMode="auto">
          <a:xfrm>
            <a:off x="6727454" y="4770512"/>
            <a:ext cx="0" cy="574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26"/>
          <p:cNvCxnSpPr>
            <a:cxnSpLocks noChangeShapeType="1"/>
            <a:stCxn id="10" idx="1"/>
            <a:endCxn id="7" idx="2"/>
          </p:cNvCxnSpPr>
          <p:nvPr/>
        </p:nvCxnSpPr>
        <p:spPr bwMode="auto">
          <a:xfrm rot="10800000">
            <a:off x="4855791" y="5202312"/>
            <a:ext cx="1150938" cy="360363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27"/>
          <p:cNvCxnSpPr>
            <a:cxnSpLocks noChangeShapeType="1"/>
            <a:stCxn id="7" idx="0"/>
            <a:endCxn id="19" idx="0"/>
          </p:cNvCxnSpPr>
          <p:nvPr/>
        </p:nvCxnSpPr>
        <p:spPr bwMode="auto">
          <a:xfrm flipV="1">
            <a:off x="4854998" y="4009751"/>
            <a:ext cx="2206" cy="75917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AutoShape 28"/>
          <p:cNvSpPr>
            <a:spLocks noChangeArrowheads="1"/>
          </p:cNvSpPr>
          <p:nvPr/>
        </p:nvSpPr>
        <p:spPr bwMode="gray">
          <a:xfrm>
            <a:off x="6727454" y="4697487"/>
            <a:ext cx="863600" cy="2873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17088" dir="8363922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.java</a:t>
            </a:r>
            <a:endParaRPr lang="en-US" altLang="zh-CN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1" name="AutoShape 29"/>
          <p:cNvSpPr>
            <a:spLocks noChangeArrowheads="1"/>
          </p:cNvSpPr>
          <p:nvPr/>
        </p:nvSpPr>
        <p:spPr bwMode="gray">
          <a:xfrm>
            <a:off x="6654429" y="5705550"/>
            <a:ext cx="792162" cy="2889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17088" dir="8363922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.class</a:t>
            </a:r>
            <a:endParaRPr lang="en-US" altLang="zh-CN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35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09" y="5456644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云形标注 35"/>
          <p:cNvSpPr/>
          <p:nvPr/>
        </p:nvSpPr>
        <p:spPr>
          <a:xfrm>
            <a:off x="9957767" y="3142054"/>
            <a:ext cx="2278099" cy="875666"/>
          </a:xfrm>
          <a:prstGeom prst="cloudCallout">
            <a:avLst>
              <a:gd name="adj1" fmla="val -85440"/>
              <a:gd name="adj2" fmla="val 20709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看看各阶段文件什么样子</a:t>
            </a:r>
            <a:endParaRPr lang="en-US" altLang="zh-CN" sz="16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FDDB-4B7E-401E-AE29-E17399A029A1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25" grpId="0"/>
      <p:bldP spid="30" grpId="0"/>
      <p:bldP spid="31" grpId="0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执行过程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2-2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5926658" y="1846263"/>
            <a:ext cx="2735263" cy="2735262"/>
          </a:xfrm>
          <a:prstGeom prst="roundRect">
            <a:avLst>
              <a:gd name="adj" fmla="val 10505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6466408" y="3859213"/>
            <a:ext cx="1474788" cy="4333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执行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4081983" y="2925763"/>
            <a:ext cx="1800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42346" y="2565400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第二次请求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4081983" y="3357563"/>
            <a:ext cx="1800225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307408" y="2997200"/>
            <a:ext cx="1281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响应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12" name="Group 10"/>
          <p:cNvGrpSpPr/>
          <p:nvPr/>
        </p:nvGrpSpPr>
        <p:grpSpPr bwMode="auto">
          <a:xfrm>
            <a:off x="6502921" y="2203450"/>
            <a:ext cx="1401762" cy="1279525"/>
            <a:chOff x="3424" y="2478"/>
            <a:chExt cx="878" cy="1015"/>
          </a:xfrm>
        </p:grpSpPr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3642" y="2478"/>
            <a:ext cx="462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" name="Image" r:id="rId1" imgW="1225550" imgH="1962785" progId="Photoshop.Image.7">
                    <p:embed/>
                  </p:oleObj>
                </mc:Choice>
                <mc:Fallback>
                  <p:oleObj name="Image" r:id="rId1" imgW="1225550" imgH="1962785" progId="Photoshop.Image.7">
                    <p:embed/>
                    <p:pic>
                      <p:nvPicPr>
                        <p:cNvPr id="0" name="图片 42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2" y="2478"/>
                          <a:ext cx="462" cy="7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424" y="3202"/>
              <a:ext cx="8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应用服务器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5" name="Group 13"/>
          <p:cNvGrpSpPr/>
          <p:nvPr/>
        </p:nvGrpSpPr>
        <p:grpSpPr bwMode="auto">
          <a:xfrm>
            <a:off x="3064396" y="2728913"/>
            <a:ext cx="944562" cy="985837"/>
            <a:chOff x="2032" y="2002"/>
            <a:chExt cx="712" cy="902"/>
          </a:xfrm>
        </p:grpSpPr>
        <p:grpSp>
          <p:nvGrpSpPr>
            <p:cNvPr id="16" name="Group 14"/>
            <p:cNvGrpSpPr/>
            <p:nvPr/>
          </p:nvGrpSpPr>
          <p:grpSpPr bwMode="auto">
            <a:xfrm>
              <a:off x="2032" y="2002"/>
              <a:ext cx="712" cy="612"/>
              <a:chOff x="4313" y="2773"/>
              <a:chExt cx="1328" cy="1344"/>
            </a:xfrm>
          </p:grpSpPr>
          <p:graphicFrame>
            <p:nvGraphicFramePr>
              <p:cNvPr id="18" name="Object 15"/>
              <p:cNvGraphicFramePr>
                <a:graphicFrameLocks noChangeAspect="1"/>
              </p:cNvGraphicFramePr>
              <p:nvPr/>
            </p:nvGraphicFramePr>
            <p:xfrm>
              <a:off x="4313" y="2773"/>
              <a:ext cx="984" cy="10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7" name="Image" r:id="rId3" imgW="2616200" imgH="2667000" progId="Photoshop.Image.7">
                      <p:embed/>
                    </p:oleObj>
                  </mc:Choice>
                  <mc:Fallback>
                    <p:oleObj name="Image" r:id="rId3" imgW="2616200" imgH="2667000" progId="Photoshop.Image.7">
                      <p:embed/>
                      <p:pic>
                        <p:nvPicPr>
                          <p:cNvPr id="0" name="图片 42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3" y="2773"/>
                            <a:ext cx="984" cy="10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9" name="Picture 16" descr="TowerCas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065" y="2568"/>
              <a:ext cx="679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客户端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20" name="AutoShape 18"/>
          <p:cNvSpPr>
            <a:spLocks noChangeArrowheads="1"/>
          </p:cNvSpPr>
          <p:nvPr/>
        </p:nvSpPr>
        <p:spPr bwMode="gray">
          <a:xfrm>
            <a:off x="7401446" y="2060575"/>
            <a:ext cx="973137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17088" dir="8363922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.class</a:t>
            </a:r>
            <a:endParaRPr lang="en-US" altLang="zh-CN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1" name="AutoShape 19"/>
          <p:cNvCxnSpPr>
            <a:cxnSpLocks noChangeShapeType="1"/>
            <a:endCxn id="6" idx="3"/>
          </p:cNvCxnSpPr>
          <p:nvPr/>
        </p:nvCxnSpPr>
        <p:spPr bwMode="auto">
          <a:xfrm>
            <a:off x="7588771" y="2670175"/>
            <a:ext cx="352425" cy="1406525"/>
          </a:xfrm>
          <a:prstGeom prst="bentConnector3">
            <a:avLst>
              <a:gd name="adj1" fmla="val 204505"/>
            </a:avLst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20"/>
          <p:cNvCxnSpPr>
            <a:cxnSpLocks noChangeShapeType="1"/>
            <a:stCxn id="6" idx="0"/>
            <a:endCxn id="14" idx="0"/>
          </p:cNvCxnSpPr>
          <p:nvPr/>
        </p:nvCxnSpPr>
        <p:spPr bwMode="auto">
          <a:xfrm flipV="1">
            <a:off x="7204596" y="3116263"/>
            <a:ext cx="0" cy="7429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Freeform 48"/>
          <p:cNvSpPr>
            <a:spLocks noEditPoints="1"/>
          </p:cNvSpPr>
          <p:nvPr/>
        </p:nvSpPr>
        <p:spPr bwMode="auto">
          <a:xfrm>
            <a:off x="1771960" y="123433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Donut 51"/>
          <p:cNvSpPr/>
          <p:nvPr/>
        </p:nvSpPr>
        <p:spPr>
          <a:xfrm>
            <a:off x="1532831" y="102403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17366" y="1117831"/>
            <a:ext cx="504811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第一次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请求之后，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容器可以重用已经编译好的字节码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60" y="555049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云形标注 27"/>
          <p:cNvSpPr/>
          <p:nvPr/>
        </p:nvSpPr>
        <p:spPr>
          <a:xfrm>
            <a:off x="3731984" y="4840461"/>
            <a:ext cx="6225783" cy="875666"/>
          </a:xfrm>
          <a:prstGeom prst="cloudCallout">
            <a:avLst>
              <a:gd name="adj1" fmla="val -67999"/>
              <a:gd name="adj2" fmla="val 765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/>
              <a:t>如果对</a:t>
            </a:r>
            <a:r>
              <a:rPr lang="en-US" altLang="zh-CN" sz="1600" b="1" dirty="0"/>
              <a:t>JSP</a:t>
            </a:r>
            <a:r>
              <a:rPr lang="zh-CN" altLang="en-US" sz="1600" b="1" dirty="0"/>
              <a:t>文件进行了修改，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容器会重新对</a:t>
            </a:r>
            <a:r>
              <a:rPr lang="en-US" altLang="zh-CN" sz="1600" b="1" dirty="0"/>
              <a:t>JSP</a:t>
            </a:r>
            <a:r>
              <a:rPr lang="zh-CN" altLang="en-US" sz="1600" b="1" dirty="0"/>
              <a:t>文件进行翻译和编译 </a:t>
            </a:r>
            <a:endParaRPr lang="zh-CN" altLang="en-US" sz="1600" b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23E3-46EF-4E31-9933-10D59D836BB6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/>
      <p:bldP spid="20" grpId="0"/>
      <p:bldP spid="24" grpId="0" animBg="1"/>
      <p:bldP spid="25" grpId="0" animBg="1"/>
      <p:bldP spid="26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31" y="1124743"/>
            <a:ext cx="3057648" cy="414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运行环境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71725" y="1124743"/>
            <a:ext cx="4897437" cy="3887788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anose="020B0606020202030204" pitchFamily="34" charset="0"/>
              </a:rPr>
              <a:t>Web</a:t>
            </a:r>
            <a:r>
              <a:rPr lang="zh-CN" altLang="en-US" dirty="0">
                <a:latin typeface="Arial Narrow" panose="020B0606020202030204" pitchFamily="34" charset="0"/>
              </a:rPr>
              <a:t>容器（如：</a:t>
            </a:r>
            <a:r>
              <a:rPr lang="en-US" altLang="zh-CN" dirty="0">
                <a:latin typeface="Arial Narrow" panose="020B0606020202030204" pitchFamily="34" charset="0"/>
              </a:rPr>
              <a:t>Tomcat</a:t>
            </a:r>
            <a:r>
              <a:rPr lang="zh-CN" altLang="en-US" dirty="0">
                <a:latin typeface="Arial Narrow" panose="020B0606020202030204" pitchFamily="34" charset="0"/>
              </a:rPr>
              <a:t>）提供</a:t>
            </a:r>
            <a:r>
              <a:rPr lang="en-US" altLang="zh-CN" dirty="0">
                <a:latin typeface="Arial Narrow" panose="020B0606020202030204" pitchFamily="34" charset="0"/>
              </a:rPr>
              <a:t>JSP</a:t>
            </a:r>
            <a:r>
              <a:rPr lang="zh-CN" altLang="en-US" dirty="0">
                <a:latin typeface="Arial Narrow" panose="020B0606020202030204" pitchFamily="34" charset="0"/>
              </a:rPr>
              <a:t>引擎，负责</a:t>
            </a:r>
            <a:r>
              <a:rPr lang="en-US" altLang="zh-CN" dirty="0">
                <a:latin typeface="Arial Narrow" panose="020B0606020202030204" pitchFamily="34" charset="0"/>
              </a:rPr>
              <a:t>JSP</a:t>
            </a:r>
            <a:r>
              <a:rPr lang="zh-CN" altLang="en-US" dirty="0">
                <a:latin typeface="Arial Narrow" panose="020B0606020202030204" pitchFamily="34" charset="0"/>
              </a:rPr>
              <a:t>文件的执行，提供</a:t>
            </a:r>
            <a:r>
              <a:rPr lang="en-US" altLang="zh-CN" dirty="0">
                <a:latin typeface="Arial Narrow" panose="020B0606020202030204" pitchFamily="34" charset="0"/>
              </a:rPr>
              <a:t>JSP</a:t>
            </a:r>
            <a:r>
              <a:rPr lang="zh-CN" altLang="en-US" dirty="0">
                <a:latin typeface="Arial Narrow" panose="020B0606020202030204" pitchFamily="34" charset="0"/>
              </a:rPr>
              <a:t>的运行时环境 </a:t>
            </a:r>
            <a:endParaRPr lang="zh-CN" altLang="en-US" dirty="0">
              <a:latin typeface="Arial Narrow" panose="020B0606020202030204" pitchFamily="34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dirty="0">
              <a:latin typeface="Arial Narrow" panose="020B0606020202030204" pitchFamily="34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Arial Narrow" panose="020B0606020202030204" pitchFamily="34" charset="0"/>
              </a:rPr>
              <a:t>在</a:t>
            </a:r>
            <a:r>
              <a:rPr lang="en-US" altLang="zh-CN" dirty="0">
                <a:latin typeface="Arial Narrow" panose="020B0606020202030204" pitchFamily="34" charset="0"/>
              </a:rPr>
              <a:t>Eclipse</a:t>
            </a:r>
            <a:r>
              <a:rPr lang="zh-CN" altLang="en-US" dirty="0">
                <a:latin typeface="Arial Narrow" panose="020B0606020202030204" pitchFamily="34" charset="0"/>
              </a:rPr>
              <a:t>中部署</a:t>
            </a:r>
            <a:r>
              <a:rPr lang="en-US" altLang="zh-CN" dirty="0">
                <a:latin typeface="Arial Narrow" panose="020B0606020202030204" pitchFamily="34" charset="0"/>
              </a:rPr>
              <a:t>Web</a:t>
            </a:r>
            <a:r>
              <a:rPr lang="zh-CN" altLang="en-US" dirty="0">
                <a:latin typeface="Arial Narrow" panose="020B0606020202030204" pitchFamily="34" charset="0"/>
              </a:rPr>
              <a:t>应用，等同于在</a:t>
            </a:r>
            <a:r>
              <a:rPr lang="en-US" altLang="zh-CN" dirty="0">
                <a:latin typeface="Arial Narrow" panose="020B0606020202030204" pitchFamily="34" charset="0"/>
              </a:rPr>
              <a:t>Web</a:t>
            </a:r>
            <a:r>
              <a:rPr lang="zh-CN" altLang="en-US" dirty="0">
                <a:latin typeface="Arial Narrow" panose="020B0606020202030204" pitchFamily="34" charset="0"/>
              </a:rPr>
              <a:t>容器中部署</a:t>
            </a:r>
            <a:r>
              <a:rPr lang="en-US" altLang="zh-CN" dirty="0">
                <a:latin typeface="Arial Narrow" panose="020B0606020202030204" pitchFamily="34" charset="0"/>
              </a:rPr>
              <a:t>Web</a:t>
            </a:r>
            <a:r>
              <a:rPr lang="zh-CN" altLang="en-US" dirty="0">
                <a:latin typeface="Arial Narrow" panose="020B0606020202030204" pitchFamily="34" charset="0"/>
              </a:rPr>
              <a:t>应用</a:t>
            </a:r>
            <a:endParaRPr lang="zh-CN" altLang="en-US" dirty="0">
              <a:latin typeface="Arial Narrow" panose="020B060602020203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157567" y="3040261"/>
            <a:ext cx="1165088" cy="28803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085558" y="1112614"/>
            <a:ext cx="2582441" cy="343471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301583" y="3400301"/>
            <a:ext cx="1296144" cy="20161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558209" y="3688333"/>
            <a:ext cx="2735262" cy="693738"/>
          </a:xfrm>
          <a:prstGeom prst="wedgeRoundRectCallout">
            <a:avLst>
              <a:gd name="adj1" fmla="val 74843"/>
              <a:gd name="adj2" fmla="val 5755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与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Eclipse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中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Web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应用的目录结构一模一样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9"/>
          <p:cNvSpPr/>
          <p:nvPr/>
        </p:nvSpPr>
        <p:spPr bwMode="auto">
          <a:xfrm>
            <a:off x="8013551" y="3687613"/>
            <a:ext cx="287338" cy="1512888"/>
          </a:xfrm>
          <a:prstGeom prst="leftBrace">
            <a:avLst>
              <a:gd name="adj1" fmla="val 43877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pic>
        <p:nvPicPr>
          <p:cNvPr id="12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998" y="5790261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云形标注 12"/>
          <p:cNvSpPr/>
          <p:nvPr/>
        </p:nvSpPr>
        <p:spPr>
          <a:xfrm>
            <a:off x="668735" y="3731418"/>
            <a:ext cx="2278099" cy="875666"/>
          </a:xfrm>
          <a:prstGeom prst="cloudCallout">
            <a:avLst>
              <a:gd name="adj1" fmla="val 78878"/>
              <a:gd name="adj2" fmla="val 176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让</a:t>
            </a:r>
            <a:r>
              <a:rPr lang="zh-CN" altLang="en-US" sz="1600" b="1" dirty="0" smtClean="0"/>
              <a:t>我瞧瞧</a:t>
            </a:r>
            <a:endParaRPr lang="en-US" altLang="zh-CN" sz="16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00B0-98CC-4AEA-A353-E6974D3400BC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4888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Form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表单的请求处理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5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19895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B22F-9249-4A92-BE59-476335B91E16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表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单处理的编程模式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pic>
        <p:nvPicPr>
          <p:cNvPr id="6" name="Picture 2" descr="图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91" y="2607146"/>
            <a:ext cx="32194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2109291" y="1024037"/>
            <a:ext cx="8053387" cy="1323975"/>
          </a:xfrm>
          <a:prstGeom prst="rect">
            <a:avLst/>
          </a:prstGeom>
          <a:noFill/>
          <a:ln w="9525" cap="flat" cmpd="sng" algn="ctr">
            <a:solidFill>
              <a:srgbClr val="639CD3"/>
            </a:solidFill>
            <a:prstDash val="solid"/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用户通过表单控件输入并提交信息</a:t>
            </a:r>
            <a:endParaRPr lang="zh-CN" altLang="en-US" sz="2400" dirty="0" smtClean="0"/>
          </a:p>
          <a:p>
            <a:pPr fontAlgn="auto">
              <a:spcAft>
                <a:spcPts val="0"/>
              </a:spcAft>
            </a:pPr>
            <a:r>
              <a:rPr lang="en-US" altLang="zh-CN" sz="2400" dirty="0" smtClean="0"/>
              <a:t>JSP</a:t>
            </a:r>
            <a:r>
              <a:rPr lang="zh-CN" altLang="en-US" sz="2400" dirty="0" smtClean="0"/>
              <a:t>获得表单数据，进行逻辑处理</a:t>
            </a:r>
            <a:endParaRPr lang="zh-CN" altLang="en-US" sz="2400" dirty="0" smtClean="0"/>
          </a:p>
          <a:p>
            <a:pPr fontAlgn="auto">
              <a:spcAft>
                <a:spcPts val="0"/>
              </a:spcAft>
            </a:pPr>
            <a:r>
              <a:rPr lang="en-US" altLang="zh-CN" sz="2400" dirty="0" smtClean="0"/>
              <a:t>JSP</a:t>
            </a:r>
            <a:r>
              <a:rPr lang="zh-CN" altLang="en-US" sz="2400" dirty="0" smtClean="0"/>
              <a:t>根据处理结果，转向不同的结果页面</a:t>
            </a:r>
            <a:endParaRPr lang="zh-CN" altLang="en-US" sz="2400" dirty="0" smtClean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6933703" y="2823046"/>
            <a:ext cx="3240088" cy="1584325"/>
          </a:xfrm>
          <a:prstGeom prst="roundRect">
            <a:avLst>
              <a:gd name="adj" fmla="val 7801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tIns="11880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JSP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、获得表单数据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、进行逻辑处理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、根据处理结果返回不同页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3044328" y="5129684"/>
            <a:ext cx="16557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邮箱主页面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3044328" y="5848821"/>
            <a:ext cx="164623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登陆失败页面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565278" y="3321521"/>
            <a:ext cx="1368425" cy="592138"/>
          </a:xfrm>
          <a:prstGeom prst="rightArrow">
            <a:avLst>
              <a:gd name="adj1" fmla="val 46917"/>
              <a:gd name="adj2" fmla="val 89540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41441" y="4983634"/>
            <a:ext cx="2486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用户名、密码输入正确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5341441" y="5704359"/>
            <a:ext cx="2486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用户名、密码输入错误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14" name="AutoShape 11"/>
          <p:cNvCxnSpPr>
            <a:cxnSpLocks noChangeShapeType="1"/>
            <a:stCxn id="8" idx="2"/>
            <a:endCxn id="10" idx="3"/>
          </p:cNvCxnSpPr>
          <p:nvPr/>
        </p:nvCxnSpPr>
        <p:spPr bwMode="auto">
          <a:xfrm rot="5400000">
            <a:off x="5793879" y="3304058"/>
            <a:ext cx="1657350" cy="3863975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"/>
          <p:cNvCxnSpPr>
            <a:cxnSpLocks noChangeShapeType="1"/>
            <a:stCxn id="8" idx="2"/>
            <a:endCxn id="9" idx="3"/>
          </p:cNvCxnSpPr>
          <p:nvPr/>
        </p:nvCxnSpPr>
        <p:spPr bwMode="auto">
          <a:xfrm rot="5400000">
            <a:off x="6158209" y="2949253"/>
            <a:ext cx="938213" cy="385445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2325191" y="2680171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9526091" y="2896071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2468066" y="5488459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8486-E8F8-45D6-8A67-8EF181EF93EE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处理表单请求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4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pic>
        <p:nvPicPr>
          <p:cNvPr id="6" name="Picture 2" descr="图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81" y="2680295"/>
            <a:ext cx="4857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2001019" y="952029"/>
            <a:ext cx="8243887" cy="1512887"/>
          </a:xfrm>
          <a:prstGeom prst="rect">
            <a:avLst/>
          </a:prstGeom>
          <a:noFill/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新闻发布系统，要求如下：</a:t>
            </a:r>
            <a:endParaRPr lang="zh-CN" altLang="en-US" sz="24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从页面上添加新闻一级标题，并保存至数据库中</a:t>
            </a:r>
            <a:endParaRPr lang="zh-CN" altLang="en-US" sz="20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如果保存成功，返回成功页面</a:t>
            </a:r>
            <a:endParaRPr lang="zh-CN" altLang="en-US" sz="20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如果保存失败，返回失败页面</a:t>
            </a:r>
            <a:endParaRPr lang="zh-CN" altLang="en-US" sz="2000" dirty="0" smtClean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7004819" y="3112095"/>
            <a:ext cx="3527425" cy="1584325"/>
          </a:xfrm>
          <a:prstGeom prst="roundRect">
            <a:avLst>
              <a:gd name="adj" fmla="val 8815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saveFirstLevelTitle.jsp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、获得用户输入的一级标题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、插入数据库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、根据保存结果返回不同的页面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636394" y="3759795"/>
            <a:ext cx="1295400" cy="592138"/>
          </a:xfrm>
          <a:prstGeom prst="rightArrow">
            <a:avLst>
              <a:gd name="adj1" fmla="val 46917"/>
              <a:gd name="adj2" fmla="val 79354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2972569" y="5561608"/>
            <a:ext cx="1655762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 成功页面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gray">
          <a:xfrm>
            <a:off x="2972569" y="6115645"/>
            <a:ext cx="1646237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 失败页面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255519" y="5429845"/>
            <a:ext cx="1231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保存成功 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13" name="AutoShape 10"/>
          <p:cNvCxnSpPr>
            <a:cxnSpLocks noChangeShapeType="1"/>
            <a:stCxn id="8" idx="2"/>
            <a:endCxn id="10" idx="3"/>
          </p:cNvCxnSpPr>
          <p:nvPr/>
        </p:nvCxnSpPr>
        <p:spPr bwMode="auto">
          <a:xfrm rot="5400000">
            <a:off x="6170587" y="3154164"/>
            <a:ext cx="1055688" cy="41402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1"/>
          <p:cNvCxnSpPr>
            <a:cxnSpLocks noChangeShapeType="1"/>
            <a:stCxn id="8" idx="2"/>
            <a:endCxn id="11" idx="3"/>
          </p:cNvCxnSpPr>
          <p:nvPr/>
        </p:nvCxnSpPr>
        <p:spPr bwMode="auto">
          <a:xfrm rot="5400000">
            <a:off x="5888806" y="3426420"/>
            <a:ext cx="1609725" cy="4149725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271394" y="5999758"/>
            <a:ext cx="1231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保存失败 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2324869" y="3759795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10030594" y="3399433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2396306" y="5848945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6C3A-6366-4047-97DB-680D4CCB2CD3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处理表单请求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4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76847" y="1412875"/>
            <a:ext cx="7991475" cy="1368425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创建一级标题的发布页面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createLevelOneTitle.jsp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创建发布成功页面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success.jsp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创建发布失败页面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error.jsp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678435" y="3429000"/>
            <a:ext cx="8056562" cy="1941513"/>
          </a:xfrm>
          <a:prstGeom prst="roundRect">
            <a:avLst>
              <a:gd name="adj" fmla="val 788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------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发布页面的代码片断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------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&lt;form name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="form1"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method="post" action="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saveFirstLevelTitle.jsp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type="text" name="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titlename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 size="20" 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type="submit"  name="Submit" value="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确定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 &gt; 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&lt;/form&gt;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7" descr="现场编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980281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6A32-1E93-4F3E-851F-ED2BF4D273B5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处理表单请求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4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15767" y="1361108"/>
            <a:ext cx="8207375" cy="1872207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创建数据访问类</a:t>
            </a:r>
            <a:r>
              <a:rPr lang="en-US" altLang="zh-CN" dirty="0" err="1" smtClean="0"/>
              <a:t>FirstLeveTitleDao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建立方法</a:t>
            </a:r>
            <a:r>
              <a:rPr lang="en-US" altLang="zh-CN" dirty="0" smtClean="0"/>
              <a:t>add(</a:t>
            </a:r>
            <a:r>
              <a:rPr lang="en-US" altLang="zh-CN" dirty="0" err="1" smtClean="0"/>
              <a:t>FirstLevelTitle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fTitle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：用来向数据库中插入一条新闻一级标题</a:t>
            </a:r>
            <a:endParaRPr lang="zh-CN" altLang="en-US" dirty="0" smtClean="0"/>
          </a:p>
        </p:txBody>
      </p:sp>
      <p:pic>
        <p:nvPicPr>
          <p:cNvPr id="6" name="Picture 7" descr="现场编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823" y="1166962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EBC6-829E-4E57-B1D0-90123C73378E}" type="datetime10">
              <a:rPr lang="zh-CN" altLang="en-US" smtClean="0"/>
            </a:fld>
            <a:endParaRPr lang="zh-CN" altLang="en-US"/>
          </a:p>
        </p:txBody>
      </p:sp>
      <p:pic>
        <p:nvPicPr>
          <p:cNvPr id="8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62" y="4912469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云形标注 8"/>
          <p:cNvSpPr/>
          <p:nvPr/>
        </p:nvSpPr>
        <p:spPr>
          <a:xfrm>
            <a:off x="5277247" y="3472309"/>
            <a:ext cx="2808312" cy="875666"/>
          </a:xfrm>
          <a:prstGeom prst="cloudCallout">
            <a:avLst>
              <a:gd name="adj1" fmla="val -113794"/>
              <a:gd name="adj2" fmla="val 13530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连接参数一般在</a:t>
            </a:r>
            <a:r>
              <a:rPr lang="en-US" altLang="zh-CN" sz="1600" b="1" dirty="0" smtClean="0"/>
              <a:t>web.xml</a:t>
            </a:r>
            <a:r>
              <a:rPr lang="zh-CN" altLang="en-US" sz="1600" b="1" dirty="0" smtClean="0"/>
              <a:t>配置</a:t>
            </a:r>
            <a:endParaRPr lang="en-US" altLang="zh-CN" sz="1600" b="1" dirty="0" smtClean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4701183" y="2689419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5318665" y="2608213"/>
            <a:ext cx="5287181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定义作用页面组成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3"/>
            </p:custDataLst>
          </p:nvPr>
        </p:nvSpPr>
        <p:spPr>
          <a:xfrm>
            <a:off x="4701183" y="3442020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 smtClean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4"/>
            </p:custDataLst>
          </p:nvPr>
        </p:nvSpPr>
        <p:spPr>
          <a:xfrm>
            <a:off x="5318665" y="3360812"/>
            <a:ext cx="463910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页面执行过程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5"/>
            </p:custDataLst>
          </p:nvPr>
        </p:nvSpPr>
        <p:spPr>
          <a:xfrm>
            <a:off x="2180903" y="591989"/>
            <a:ext cx="3816424" cy="11078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课程</a:t>
            </a:r>
            <a:r>
              <a:rPr lang="zh-CN" altLang="en-US" sz="72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目标</a:t>
            </a:r>
            <a:endParaRPr lang="zh-CN" altLang="en-US" sz="7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6"/>
            </p:custDataLst>
          </p:nvPr>
        </p:nvSpPr>
        <p:spPr>
          <a:xfrm>
            <a:off x="2329214" y="1769635"/>
            <a:ext cx="2329889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" name="MH_Number_3"/>
          <p:cNvSpPr/>
          <p:nvPr>
            <p:custDataLst>
              <p:tags r:id="rId7"/>
            </p:custDataLst>
          </p:nvPr>
        </p:nvSpPr>
        <p:spPr>
          <a:xfrm>
            <a:off x="4701183" y="4162100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 smtClean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MH_Entry_3"/>
          <p:cNvSpPr/>
          <p:nvPr>
            <p:custDataLst>
              <p:tags r:id="rId8"/>
            </p:custDataLst>
          </p:nvPr>
        </p:nvSpPr>
        <p:spPr>
          <a:xfrm>
            <a:off x="5318665" y="4080892"/>
            <a:ext cx="5143158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Form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表单的请求处理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8" name="MH_Number_3"/>
          <p:cNvSpPr/>
          <p:nvPr>
            <p:custDataLst>
              <p:tags r:id="rId9"/>
            </p:custDataLst>
          </p:nvPr>
        </p:nvSpPr>
        <p:spPr>
          <a:xfrm>
            <a:off x="4701183" y="4954188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 smtClean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3"/>
          <p:cNvSpPr/>
          <p:nvPr>
            <p:custDataLst>
              <p:tags r:id="rId10"/>
            </p:custDataLst>
          </p:nvPr>
        </p:nvSpPr>
        <p:spPr>
          <a:xfrm>
            <a:off x="5318665" y="4872980"/>
            <a:ext cx="463910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常用内置对象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C9D8-495F-4DE7-8FCE-B9AC9AA3332D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6" grpId="0"/>
      <p:bldP spid="19" grpId="0"/>
      <p:bldP spid="20" grpId="0"/>
      <p:bldP spid="10" grpId="0" animBg="1"/>
      <p:bldP spid="17" grpId="0"/>
      <p:bldP spid="18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处理表单请求</a:t>
            </a: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4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-4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324919" y="1323975"/>
            <a:ext cx="9577064" cy="5168646"/>
          </a:xfrm>
          <a:prstGeom prst="roundRect">
            <a:avLst>
              <a:gd name="adj" fmla="val 542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&lt;%  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request.setCharacterEncoding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(“utf-8");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String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titleName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request.getParameter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titlename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FirstLevelTitle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model = </a:t>
            </a:r>
            <a:r>
              <a:rPr lang="en-US" altLang="zh-CN" sz="1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new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FirstLevelTitle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model.setTitleName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titleName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model.setCreator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管理员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");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</a:rPr>
              <a:t>FirstLeveTitleDao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</a:rPr>
              <a:t>dao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 = </a:t>
            </a:r>
            <a:r>
              <a:rPr lang="en-US" altLang="zh-CN" sz="1800" dirty="0" smtClean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new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</a:rPr>
              <a:t>FirstLeveTitleDao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();</a:t>
            </a:r>
            <a:endParaRPr lang="en-US" altLang="zh-CN" sz="1800" dirty="0" smtClean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t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ry{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    </a:t>
            </a: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</a:rPr>
              <a:t>dao.add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(model);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 smtClean="0">
                <a:latin typeface="Arial" panose="020B0604020202020204" pitchFamily="34" charset="0"/>
                <a:ea typeface="黑体" panose="02010609060101010101" pitchFamily="2" charset="-122"/>
              </a:rPr>
              <a:t>request.getRequestDispatcher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(“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success.jsp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").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forward(request, response);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}</a:t>
            </a:r>
            <a:endParaRPr lang="en-US" altLang="zh-CN" sz="1800" dirty="0" smtClean="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catch(Exception ex){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request.getRequestDispatcher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("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error.jsp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").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forward(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request,response</a:t>
            </a: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);</a:t>
            </a:r>
            <a:endParaRPr lang="en-US" altLang="zh-CN" sz="1800" dirty="0" smtClean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黑体" panose="02010609060101010101" pitchFamily="2" charset="-122"/>
              </a:rPr>
              <a:t>}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%&gt;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AutoShape 5"/>
          <p:cNvSpPr/>
          <p:nvPr/>
        </p:nvSpPr>
        <p:spPr bwMode="auto">
          <a:xfrm>
            <a:off x="2499792" y="2551113"/>
            <a:ext cx="258906" cy="1353244"/>
          </a:xfrm>
          <a:prstGeom prst="leftBrace">
            <a:avLst>
              <a:gd name="adj1" fmla="val 55967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AutoShape 6"/>
          <p:cNvSpPr/>
          <p:nvPr/>
        </p:nvSpPr>
        <p:spPr bwMode="auto">
          <a:xfrm>
            <a:off x="2396927" y="4192390"/>
            <a:ext cx="304326" cy="1656184"/>
          </a:xfrm>
          <a:prstGeom prst="leftBrace">
            <a:avLst>
              <a:gd name="adj1" fmla="val 72243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996876" y="1888133"/>
            <a:ext cx="16160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 获取用户输入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gray">
          <a:xfrm>
            <a:off x="925315" y="2968253"/>
            <a:ext cx="1471612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逻辑处理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gray">
          <a:xfrm>
            <a:off x="812751" y="4768453"/>
            <a:ext cx="15017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</a:rPr>
              <a:t>返回不同页面 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" name="Freeform 48"/>
          <p:cNvSpPr>
            <a:spLocks noEditPoints="1"/>
          </p:cNvSpPr>
          <p:nvPr/>
        </p:nvSpPr>
        <p:spPr bwMode="auto">
          <a:xfrm>
            <a:off x="1771960" y="1018307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Donut 51"/>
          <p:cNvSpPr/>
          <p:nvPr/>
        </p:nvSpPr>
        <p:spPr>
          <a:xfrm>
            <a:off x="1532831" y="808013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2911" y="901807"/>
            <a:ext cx="399333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创建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发布提交页面 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—— </a:t>
            </a:r>
            <a:r>
              <a:rPr lang="en-US" altLang="zh-CN" sz="1400" b="1" dirty="0" err="1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saveFirstLevelTitle.jsp</a:t>
            </a:r>
            <a:endParaRPr lang="en-US" altLang="zh-CN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44F9-DCA9-4805-9944-8FCF55483FEF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常用内置对象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5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04</a:t>
            </a:r>
            <a:endParaRPr lang="zh-CN" altLang="en-US" sz="19895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A4A9-FA62-4884-8427-5DCD3CB44EC8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什么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是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76239" y="1196975"/>
            <a:ext cx="8229600" cy="1511300"/>
          </a:xfrm>
          <a:prstGeom prst="rect">
            <a:avLst/>
          </a:prstGeom>
          <a:noFill/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altLang="zh-CN" sz="2400" dirty="0" smtClean="0"/>
              <a:t>JSP </a:t>
            </a:r>
            <a:r>
              <a:rPr lang="zh-CN" altLang="en-US" sz="2400" dirty="0" smtClean="0"/>
              <a:t>内置对象是 </a:t>
            </a:r>
            <a:r>
              <a:rPr lang="en-US" altLang="zh-CN" sz="2400" dirty="0" smtClean="0"/>
              <a:t>Web </a:t>
            </a:r>
            <a:r>
              <a:rPr lang="zh-CN" altLang="en-US" sz="2400" dirty="0" smtClean="0"/>
              <a:t>容器创建的一组对象</a:t>
            </a:r>
            <a:endParaRPr lang="zh-CN" altLang="en-US" sz="2400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altLang="zh-CN" sz="2400" dirty="0" smtClean="0"/>
              <a:t>JSP </a:t>
            </a:r>
            <a:r>
              <a:rPr lang="zh-CN" altLang="en-US" sz="2400" dirty="0" smtClean="0"/>
              <a:t>内置对象是可以直接在</a:t>
            </a:r>
            <a:r>
              <a:rPr lang="en-US" altLang="zh-CN" sz="2400" dirty="0" smtClean="0"/>
              <a:t>JSP</a:t>
            </a:r>
            <a:r>
              <a:rPr lang="zh-CN" altLang="en-US" sz="2400" dirty="0" smtClean="0"/>
              <a:t>页面使用的对象 ，无需使用“</a:t>
            </a:r>
            <a:r>
              <a:rPr lang="en-US" altLang="zh-CN" sz="2400" dirty="0" smtClean="0"/>
              <a:t>new”</a:t>
            </a:r>
            <a:r>
              <a:rPr lang="zh-CN" altLang="en-US" sz="2400" dirty="0" smtClean="0"/>
              <a:t>获取实例</a:t>
            </a:r>
            <a:endParaRPr lang="zh-CN" altLang="en-US" sz="2400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altLang="zh-CN" sz="2400" dirty="0" smtClean="0"/>
              <a:t>JSP </a:t>
            </a:r>
            <a:r>
              <a:rPr lang="zh-CN" altLang="en-US" sz="2400" dirty="0" smtClean="0"/>
              <a:t>内置对象的名称是 </a:t>
            </a:r>
            <a:r>
              <a:rPr lang="en-US" altLang="zh-CN" sz="2400" dirty="0" smtClean="0"/>
              <a:t>JSP </a:t>
            </a:r>
            <a:r>
              <a:rPr lang="zh-CN" altLang="en-US" sz="2400" dirty="0" smtClean="0"/>
              <a:t>的保留字</a:t>
            </a:r>
            <a:endParaRPr lang="zh-CN" altLang="en-US" sz="2400" dirty="0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12676" y="4427538"/>
            <a:ext cx="4651375" cy="1784350"/>
          </a:xfrm>
          <a:prstGeom prst="roundRect">
            <a:avLst>
              <a:gd name="adj" fmla="val 891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&lt;%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request.setCharacterEncoding("GBK");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String titleName =    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request.getParameter("titlename");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7416551" y="2924175"/>
            <a:ext cx="2303463" cy="503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 常用内置对象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6911726" y="4941888"/>
            <a:ext cx="1512888" cy="4333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request 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6911726" y="5734050"/>
            <a:ext cx="15128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response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6911726" y="4221163"/>
            <a:ext cx="15128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out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8784976" y="4941888"/>
            <a:ext cx="15128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application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8784976" y="4221163"/>
            <a:ext cx="15128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session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gray">
          <a:xfrm>
            <a:off x="2842964" y="2965450"/>
            <a:ext cx="2303462" cy="503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示例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14" name="AutoShape 13"/>
          <p:cNvCxnSpPr>
            <a:cxnSpLocks noChangeShapeType="1"/>
            <a:stCxn id="7" idx="2"/>
            <a:endCxn id="10" idx="1"/>
          </p:cNvCxnSpPr>
          <p:nvPr/>
        </p:nvCxnSpPr>
        <p:spPr bwMode="auto">
          <a:xfrm rot="5400000">
            <a:off x="7235576" y="3103563"/>
            <a:ext cx="1009650" cy="1657350"/>
          </a:xfrm>
          <a:prstGeom prst="bentConnector4">
            <a:avLst>
              <a:gd name="adj1" fmla="val 39153"/>
              <a:gd name="adj2" fmla="val 113792"/>
            </a:avLst>
          </a:prstGeom>
          <a:noFill/>
          <a:ln w="38100">
            <a:solidFill>
              <a:srgbClr val="80008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4"/>
          <p:cNvCxnSpPr>
            <a:cxnSpLocks noChangeShapeType="1"/>
            <a:stCxn id="7" idx="2"/>
            <a:endCxn id="8" idx="1"/>
          </p:cNvCxnSpPr>
          <p:nvPr/>
        </p:nvCxnSpPr>
        <p:spPr bwMode="auto">
          <a:xfrm rot="5400000">
            <a:off x="6874420" y="3464719"/>
            <a:ext cx="1731962" cy="1657350"/>
          </a:xfrm>
          <a:prstGeom prst="bentConnector4">
            <a:avLst>
              <a:gd name="adj1" fmla="val 23556"/>
              <a:gd name="adj2" fmla="val 113792"/>
            </a:avLst>
          </a:prstGeom>
          <a:noFill/>
          <a:ln w="38100">
            <a:solidFill>
              <a:srgbClr val="80008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5"/>
          <p:cNvCxnSpPr>
            <a:cxnSpLocks noChangeShapeType="1"/>
            <a:stCxn id="7" idx="2"/>
            <a:endCxn id="9" idx="1"/>
          </p:cNvCxnSpPr>
          <p:nvPr/>
        </p:nvCxnSpPr>
        <p:spPr bwMode="auto">
          <a:xfrm rot="5400000">
            <a:off x="6479132" y="3860007"/>
            <a:ext cx="2522537" cy="1657350"/>
          </a:xfrm>
          <a:prstGeom prst="bentConnector4">
            <a:avLst>
              <a:gd name="adj1" fmla="val 16046"/>
              <a:gd name="adj2" fmla="val 113792"/>
            </a:avLst>
          </a:prstGeom>
          <a:noFill/>
          <a:ln w="38100">
            <a:solidFill>
              <a:srgbClr val="80008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6"/>
          <p:cNvCxnSpPr>
            <a:cxnSpLocks noChangeShapeType="1"/>
            <a:stCxn id="7" idx="2"/>
            <a:endCxn id="12" idx="3"/>
          </p:cNvCxnSpPr>
          <p:nvPr/>
        </p:nvCxnSpPr>
        <p:spPr bwMode="auto">
          <a:xfrm rot="16200000" flipH="1">
            <a:off x="8928645" y="3067844"/>
            <a:ext cx="1009650" cy="1728788"/>
          </a:xfrm>
          <a:prstGeom prst="bentConnector4">
            <a:avLst>
              <a:gd name="adj1" fmla="val 39153"/>
              <a:gd name="adj2" fmla="val 113130"/>
            </a:avLst>
          </a:prstGeom>
          <a:noFill/>
          <a:ln w="38100">
            <a:solidFill>
              <a:srgbClr val="80008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7"/>
          <p:cNvCxnSpPr>
            <a:cxnSpLocks noChangeShapeType="1"/>
            <a:stCxn id="7" idx="2"/>
            <a:endCxn id="11" idx="3"/>
          </p:cNvCxnSpPr>
          <p:nvPr/>
        </p:nvCxnSpPr>
        <p:spPr bwMode="auto">
          <a:xfrm rot="16200000" flipH="1">
            <a:off x="8568282" y="3428207"/>
            <a:ext cx="1730375" cy="1728788"/>
          </a:xfrm>
          <a:prstGeom prst="bentConnector4">
            <a:avLst>
              <a:gd name="adj1" fmla="val 23759"/>
              <a:gd name="adj2" fmla="val 113130"/>
            </a:avLst>
          </a:prstGeom>
          <a:noFill/>
          <a:ln w="38100">
            <a:solidFill>
              <a:srgbClr val="80008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592139" y="3662363"/>
            <a:ext cx="2232025" cy="990600"/>
          </a:xfrm>
          <a:prstGeom prst="wedgeRoundRectCallout">
            <a:avLst>
              <a:gd name="adj1" fmla="val -46514"/>
              <a:gd name="adj2" fmla="val 8013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没有出现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new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关键字，但却可以使用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request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对象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B595-4BB1-40AB-99D6-36E053022D06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OUT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52377" y="1411288"/>
            <a:ext cx="7245350" cy="1589087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out</a:t>
            </a:r>
            <a:r>
              <a:rPr lang="zh-CN" altLang="en-US" dirty="0" smtClean="0"/>
              <a:t>对象用于向客户端输出数据</a:t>
            </a:r>
            <a:endParaRPr lang="zh-CN" altLang="en-US" dirty="0" smtClean="0"/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out</a:t>
            </a:r>
            <a:r>
              <a:rPr lang="zh-CN" altLang="en-US" dirty="0" smtClean="0"/>
              <a:t>对象常用方法：</a:t>
            </a:r>
            <a:endParaRPr lang="zh-CN" altLang="en-US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print()</a:t>
            </a:r>
            <a:r>
              <a:rPr lang="zh-CN" altLang="en-US" dirty="0" smtClean="0"/>
              <a:t>：在页面中打印出字符串信息</a:t>
            </a:r>
            <a:endParaRPr lang="zh-CN" altLang="en-US" dirty="0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503314" y="3500438"/>
            <a:ext cx="4775200" cy="2455862"/>
          </a:xfrm>
          <a:prstGeom prst="roundRect">
            <a:avLst>
              <a:gd name="adj" fmla="val 719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&lt;html&gt;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&lt;body&gt;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&lt;%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out.print(" hello ACCP" 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&lt;/body&gt;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&lt;/html&gt;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5" descr="示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52" y="3068638"/>
            <a:ext cx="10810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0BB4-B73E-4E6C-B3EE-EE68FA3B8F87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request4-1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4484761" y="2830513"/>
            <a:ext cx="3024188" cy="1584325"/>
            <a:chOff x="2109" y="2184"/>
            <a:chExt cx="1640" cy="817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>
              <a:off x="2109" y="2184"/>
              <a:ext cx="1640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rou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>
              <a:off x="2245" y="2229"/>
              <a:ext cx="1488" cy="28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17088" dir="8363922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800">
                  <a:latin typeface="Arial" panose="020B0604020202020204" pitchFamily="34" charset="0"/>
                  <a:ea typeface="黑体" panose="02010609060101010101" pitchFamily="2" charset="-122"/>
                  <a:cs typeface="Courier New" panose="02070309020205020404" pitchFamily="49" charset="0"/>
                </a:rPr>
                <a:t>JSP </a:t>
              </a: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  <a:cs typeface="Courier New" panose="02070309020205020404" pitchFamily="49" charset="0"/>
                </a:rPr>
                <a:t>页面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5062611" y="3478213"/>
            <a:ext cx="194310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request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对象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10" name="Group 8"/>
          <p:cNvGrpSpPr/>
          <p:nvPr/>
        </p:nvGrpSpPr>
        <p:grpSpPr bwMode="auto">
          <a:xfrm>
            <a:off x="2267024" y="3306763"/>
            <a:ext cx="922337" cy="1020762"/>
            <a:chOff x="2029" y="2036"/>
            <a:chExt cx="715" cy="831"/>
          </a:xfrm>
        </p:grpSpPr>
        <p:grpSp>
          <p:nvGrpSpPr>
            <p:cNvPr id="11" name="Group 9"/>
            <p:cNvGrpSpPr/>
            <p:nvPr/>
          </p:nvGrpSpPr>
          <p:grpSpPr bwMode="auto">
            <a:xfrm>
              <a:off x="2029" y="2036"/>
              <a:ext cx="715" cy="578"/>
              <a:chOff x="4307" y="2849"/>
              <a:chExt cx="1334" cy="1268"/>
            </a:xfrm>
          </p:grpSpPr>
          <p:graphicFrame>
            <p:nvGraphicFramePr>
              <p:cNvPr id="13" name="Object 10"/>
              <p:cNvGraphicFramePr>
                <a:graphicFrameLocks noChangeAspect="1"/>
              </p:cNvGraphicFramePr>
              <p:nvPr/>
            </p:nvGraphicFramePr>
            <p:xfrm>
              <a:off x="4307" y="2849"/>
              <a:ext cx="983" cy="10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22" name="Image" r:id="rId1" imgW="2616200" imgH="2667000" progId="Photoshop.Image.7">
                      <p:embed/>
                    </p:oleObj>
                  </mc:Choice>
                  <mc:Fallback>
                    <p:oleObj name="Image" r:id="rId1" imgW="2616200" imgH="2667000" progId="Photoshop.Image.7">
                      <p:embed/>
                      <p:pic>
                        <p:nvPicPr>
                          <p:cNvPr id="0" name="图片 62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7" y="2849"/>
                            <a:ext cx="983" cy="10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4" name="Picture 11" descr="TowerCas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064" y="2568"/>
              <a:ext cx="680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客户端 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5" name="Group 13"/>
          <p:cNvGrpSpPr/>
          <p:nvPr/>
        </p:nvGrpSpPr>
        <p:grpSpPr bwMode="auto">
          <a:xfrm>
            <a:off x="8732911" y="3165475"/>
            <a:ext cx="792163" cy="1758950"/>
            <a:chOff x="5184" y="2568"/>
            <a:chExt cx="409" cy="998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329" y="3203"/>
              <a:ext cx="95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endParaRPr lang="zh-CN" altLang="en-US" sz="1800" b="0">
                <a:latin typeface="Arial" panose="020B0604020202020204" pitchFamily="34" charset="0"/>
                <a:ea typeface="黑体" panose="02010609060101010101" pitchFamily="2" charset="-122"/>
              </a:endParaRPr>
            </a:p>
            <a:p>
              <a:pPr algn="ctr" eaLnBrk="1" hangingPunct="1"/>
              <a:endParaRPr lang="zh-CN" altLang="en-US" sz="1800" b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17" name="Object 15"/>
            <p:cNvGraphicFramePr>
              <a:graphicFrameLocks noChangeAspect="1"/>
            </p:cNvGraphicFramePr>
            <p:nvPr/>
          </p:nvGraphicFramePr>
          <p:xfrm>
            <a:off x="5184" y="2568"/>
            <a:ext cx="409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3" name="Image" r:id="rId4" imgW="1225550" imgH="1962785" progId="Photoshop.Image.7">
                    <p:embed/>
                  </p:oleObj>
                </mc:Choice>
                <mc:Fallback>
                  <p:oleObj name="Image" r:id="rId4" imgW="1225550" imgH="1962785" progId="Photoshop.Image.7">
                    <p:embed/>
                    <p:pic>
                      <p:nvPicPr>
                        <p:cNvPr id="0" name="图片 6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68"/>
                          <a:ext cx="409" cy="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AutoShape 16"/>
          <p:cNvCxnSpPr>
            <a:cxnSpLocks noChangeShapeType="1"/>
            <a:stCxn id="14" idx="3"/>
            <a:endCxn id="9" idx="1"/>
          </p:cNvCxnSpPr>
          <p:nvPr/>
        </p:nvCxnSpPr>
        <p:spPr bwMode="auto">
          <a:xfrm flipV="1">
            <a:off x="3189361" y="3730625"/>
            <a:ext cx="1873250" cy="47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05261" y="329565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请求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0" name="AutoShape 18"/>
          <p:cNvCxnSpPr>
            <a:cxnSpLocks noChangeShapeType="1"/>
            <a:stCxn id="9" idx="3"/>
          </p:cNvCxnSpPr>
          <p:nvPr/>
        </p:nvCxnSpPr>
        <p:spPr bwMode="auto">
          <a:xfrm>
            <a:off x="7005711" y="3730625"/>
            <a:ext cx="1727200" cy="111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508949" y="3295650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请求信息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2" name="Freeform 48"/>
          <p:cNvSpPr>
            <a:spLocks noEditPoints="1"/>
          </p:cNvSpPr>
          <p:nvPr/>
        </p:nvSpPr>
        <p:spPr bwMode="auto">
          <a:xfrm>
            <a:off x="2183921" y="144594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Donut 51"/>
          <p:cNvSpPr/>
          <p:nvPr/>
        </p:nvSpPr>
        <p:spPr>
          <a:xfrm>
            <a:off x="1944792" y="123564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6880" y="1329441"/>
            <a:ext cx="304442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Request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对象主要用于处理客户请求</a:t>
            </a:r>
            <a:endParaRPr lang="en-US" altLang="zh-CN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04E4-A9BC-4077-AE49-2A8701FC9CE2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1" grpId="0"/>
      <p:bldP spid="22" grpId="0" animBg="1"/>
      <p:bldP spid="23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request4-2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graphicFrame>
        <p:nvGraphicFramePr>
          <p:cNvPr id="5" name="Group 4"/>
          <p:cNvGraphicFramePr/>
          <p:nvPr/>
        </p:nvGraphicFramePr>
        <p:xfrm>
          <a:off x="2256026" y="1672109"/>
          <a:ext cx="9429933" cy="3732212"/>
        </p:xfrm>
        <a:graphic>
          <a:graphicData uri="http://schemas.openxmlformats.org/drawingml/2006/table">
            <a:tbl>
              <a:tblPr/>
              <a:tblGrid>
                <a:gridCol w="4291467"/>
                <a:gridCol w="5138466"/>
              </a:tblGrid>
              <a:tr h="5382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方法名称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9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39CD3"/>
                    </a:solidFill>
                  </a:tcPr>
                </a:tc>
              </a:tr>
              <a:tr h="614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String 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getParameter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(String name)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根据页面表单组件名称获取页面提交数据 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00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String[ ] getParameterValues (String name)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获取一个页面表单组件对应多个值时的用户的请求数据 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void </a:t>
                      </a: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setCharacterEncoding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 (String charset) 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指定每个请求的编码 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在调用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request.getParameter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()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之前进行设定，可以解决中文乱码问题 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request.getRequestDispatcher(String path)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返回一个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javax.servlet.RequestDispatcher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对象，该对象的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forward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方法用于转发请求 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楷体_GB2312" pitchFamily="49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Freeform 48"/>
          <p:cNvSpPr>
            <a:spLocks noEditPoints="1"/>
          </p:cNvSpPr>
          <p:nvPr/>
        </p:nvSpPr>
        <p:spPr bwMode="auto">
          <a:xfrm>
            <a:off x="1555936" y="1162323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Donut 51"/>
          <p:cNvSpPr/>
          <p:nvPr/>
        </p:nvSpPr>
        <p:spPr>
          <a:xfrm>
            <a:off x="1316807" y="952029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895" y="1045823"/>
            <a:ext cx="1967205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Request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对象常用方法</a:t>
            </a:r>
            <a:endParaRPr lang="en-US" altLang="zh-CN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233D-7194-4038-A9CC-90F4F8C58C2A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3392859"/>
            <a:ext cx="3143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71" y="3445247"/>
            <a:ext cx="3771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request4-3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1785515" y="1052513"/>
            <a:ext cx="7596188" cy="1771724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编程实现学生注册功能</a:t>
            </a:r>
            <a:endParaRPr lang="zh-CN" altLang="en-US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注册信息包括：</a:t>
            </a:r>
            <a:r>
              <a:rPr lang="zh-CN" altLang="fr-FR" dirty="0" smtClean="0"/>
              <a:t>用户名、密码、</a:t>
            </a:r>
            <a:r>
              <a:rPr lang="zh-CN" altLang="en-US" dirty="0" smtClean="0"/>
              <a:t>获悉渠道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页面提交后，显示学员输入的数据</a:t>
            </a:r>
            <a:endParaRPr lang="zh-CN" altLang="en-US" dirty="0" smtClean="0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998954" y="3934296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8545331" y="3941017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9281-40C5-481B-BE46-55F331152737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request4-4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460698" y="1024037"/>
            <a:ext cx="8720138" cy="4475163"/>
          </a:xfrm>
          <a:prstGeom prst="roundRect">
            <a:avLst>
              <a:gd name="adj" fmla="val 5366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&lt;form name="form1" method="post" action="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reginfo.jsp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&lt;table border="0" align="center"&gt;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&lt;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 &lt;td&gt;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用户名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&lt;/td&gt;&lt;td&gt; &lt;input type="text" name="name"&gt;&lt;/td&gt;&lt;/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&lt;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&gt;&lt;td&gt;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密码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&lt;/td&gt;&lt;td &gt; &lt;input type="password" name="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pwd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 &lt;/td&gt;&lt;/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&lt;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 &lt;td&gt;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你从哪里知道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ACCP&lt;/td&gt;&lt;td&gt; 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  &lt;input type="checkbox" name="channel" value="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报刊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报刊 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type="checkbox" name="channel" value="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网络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网络 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type="checkbox" name="channel" value="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朋友推荐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朋友推荐 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type="checkbox" name="channel" value="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电视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电视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&lt;/td&gt;&lt;/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   &lt;!--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以下是提交、取消按钮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--&gt;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    &lt;/table&gt;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&lt;/form&gt;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3692723" y="2738537"/>
            <a:ext cx="6769100" cy="1728788"/>
          </a:xfrm>
          <a:prstGeom prst="roundRect">
            <a:avLst>
              <a:gd name="adj" fmla="val 9000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String[] channels = request.getParameterValues("channel");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if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 (channels != </a:t>
            </a:r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null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) {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/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for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 (</a:t>
            </a:r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int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 i = 0; i &lt; channels.length; i++) {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out.println(channels[i]);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1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}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}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5983486" y="1370112"/>
            <a:ext cx="4478337" cy="3667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</a:rPr>
              <a:t>request.setCharacterEncoding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</a:rPr>
              <a:t>("GBK");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6828036" y="1730475"/>
            <a:ext cx="3598862" cy="3460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zh-CN" sz="1800">
                <a:latin typeface="Arial" panose="020B0604020202020204" pitchFamily="34" charset="0"/>
                <a:ea typeface="黑体" panose="02010609060101010101" pitchFamily="2" charset="-122"/>
              </a:rPr>
              <a:t>request.getParameter(“name”)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gray">
          <a:xfrm>
            <a:off x="6828036" y="2090837"/>
            <a:ext cx="3600450" cy="3460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request.getParameter("pwd");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0" name="Picture 7" descr="现场编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632549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C3E0-0D19-4365-97A8-23C5771268BF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response2-1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1512143" y="1168054"/>
            <a:ext cx="8229600" cy="1584176"/>
          </a:xfrm>
          <a:prstGeom prst="rect">
            <a:avLst/>
          </a:prstGeom>
          <a:noFill/>
          <a:ln w="9525">
            <a:solidFill>
              <a:srgbClr val="639CD3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anose="020B0606020202030204" pitchFamily="34" charset="0"/>
              </a:rPr>
              <a:t>response</a:t>
            </a:r>
            <a:r>
              <a:rPr lang="zh-CN" altLang="en-US" dirty="0">
                <a:latin typeface="Arial Narrow" panose="020B0606020202030204" pitchFamily="34" charset="0"/>
              </a:rPr>
              <a:t>对象用于响应客户请求并向客户端输出信息 </a:t>
            </a:r>
            <a:endParaRPr lang="zh-CN" altLang="en-US" dirty="0">
              <a:latin typeface="Arial Narrow" panose="020B0606020202030204" pitchFamily="34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latin typeface="Arial Narrow" panose="020B0606020202030204" pitchFamily="34" charset="0"/>
              </a:rPr>
              <a:t>response </a:t>
            </a:r>
            <a:r>
              <a:rPr lang="zh-CN" altLang="en-US" dirty="0">
                <a:latin typeface="Arial Narrow" panose="020B0606020202030204" pitchFamily="34" charset="0"/>
              </a:rPr>
              <a:t>对象常用方法</a:t>
            </a:r>
            <a:endParaRPr lang="zh-CN" altLang="en-US" dirty="0">
              <a:latin typeface="Arial Narrow" panose="020B0606020202030204" pitchFamily="34" charset="0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000" b="0" dirty="0">
                <a:latin typeface="Arial Narrow" panose="020B0606020202030204" pitchFamily="34" charset="0"/>
              </a:rPr>
              <a:t>void </a:t>
            </a:r>
            <a:r>
              <a:rPr lang="en-US" altLang="zh-CN" sz="2000" b="0" dirty="0" err="1">
                <a:latin typeface="Arial Narrow" panose="020B0606020202030204" pitchFamily="34" charset="0"/>
              </a:rPr>
              <a:t>sendRedirect</a:t>
            </a:r>
            <a:r>
              <a:rPr lang="en-US" altLang="zh-CN" sz="2000" b="0" dirty="0">
                <a:latin typeface="Arial Narrow" panose="020B0606020202030204" pitchFamily="34" charset="0"/>
              </a:rPr>
              <a:t> (String location)</a:t>
            </a:r>
            <a:r>
              <a:rPr lang="zh-CN" altLang="en-US" sz="2000" b="0" dirty="0">
                <a:latin typeface="Arial Narrow" panose="020B0606020202030204" pitchFamily="34" charset="0"/>
              </a:rPr>
              <a:t>：将请求重新定位到一个不同的</a:t>
            </a:r>
            <a:r>
              <a:rPr lang="en-US" altLang="zh-CN" sz="2000" b="0" dirty="0">
                <a:latin typeface="Arial Narrow" panose="020B0606020202030204" pitchFamily="34" charset="0"/>
              </a:rPr>
              <a:t>URL</a:t>
            </a:r>
            <a:endParaRPr lang="en-US" altLang="zh-CN" sz="2000" b="0" dirty="0">
              <a:latin typeface="Arial Narrow" panose="020B0606020202030204" pitchFamily="34" charset="0"/>
            </a:endParaRPr>
          </a:p>
          <a:p>
            <a:pPr eaLnBrk="1" hangingPunct="1">
              <a:spcBef>
                <a:spcPct val="20000"/>
              </a:spcBef>
              <a:buFontTx/>
              <a:buBlip>
                <a:blip r:embed="rId1"/>
              </a:buBlip>
            </a:pPr>
            <a:endParaRPr lang="zh-CN" altLang="en-US" sz="2000" dirty="0">
              <a:latin typeface="Arial Narrow" panose="020B0606020202030204" pitchFamily="34" charset="0"/>
            </a:endParaRPr>
          </a:p>
        </p:txBody>
      </p:sp>
      <p:grpSp>
        <p:nvGrpSpPr>
          <p:cNvPr id="6" name="Group 25"/>
          <p:cNvGrpSpPr/>
          <p:nvPr/>
        </p:nvGrpSpPr>
        <p:grpSpPr bwMode="auto">
          <a:xfrm>
            <a:off x="4547443" y="3322291"/>
            <a:ext cx="2663825" cy="1296987"/>
            <a:chOff x="2109" y="2184"/>
            <a:chExt cx="1640" cy="817"/>
          </a:xfrm>
        </p:grpSpPr>
        <p:sp>
          <p:nvSpPr>
            <p:cNvPr id="7" name="AutoShape 26"/>
            <p:cNvSpPr>
              <a:spLocks noChangeArrowheads="1"/>
            </p:cNvSpPr>
            <p:nvPr/>
          </p:nvSpPr>
          <p:spPr bwMode="gray">
            <a:xfrm>
              <a:off x="2109" y="2184"/>
              <a:ext cx="1640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rou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 sz="180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endParaRPr>
            </a:p>
          </p:txBody>
        </p:sp>
        <p:sp>
          <p:nvSpPr>
            <p:cNvPr id="8" name="AutoShape 27"/>
            <p:cNvSpPr>
              <a:spLocks noChangeArrowheads="1"/>
            </p:cNvSpPr>
            <p:nvPr/>
          </p:nvSpPr>
          <p:spPr bwMode="gray">
            <a:xfrm>
              <a:off x="2245" y="2229"/>
              <a:ext cx="1488" cy="28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17088" dir="8363922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800">
                  <a:latin typeface="Arial" panose="020B0604020202020204" pitchFamily="34" charset="0"/>
                  <a:ea typeface="黑体" panose="02010609060101010101" pitchFamily="2" charset="-122"/>
                  <a:cs typeface="Courier New" panose="02070309020205020404" pitchFamily="49" charset="0"/>
                </a:rPr>
                <a:t>JSP </a:t>
              </a: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  <a:cs typeface="Courier New" panose="02070309020205020404" pitchFamily="49" charset="0"/>
                </a:rPr>
                <a:t>页面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9" name="AutoShape 28"/>
          <p:cNvSpPr>
            <a:spLocks noChangeArrowheads="1"/>
          </p:cNvSpPr>
          <p:nvPr/>
        </p:nvSpPr>
        <p:spPr bwMode="gray">
          <a:xfrm>
            <a:off x="4909393" y="3969991"/>
            <a:ext cx="194310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response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对象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10" name="Group 29"/>
          <p:cNvGrpSpPr/>
          <p:nvPr/>
        </p:nvGrpSpPr>
        <p:grpSpPr bwMode="auto">
          <a:xfrm>
            <a:off x="1810593" y="3933478"/>
            <a:ext cx="936625" cy="858838"/>
            <a:chOff x="2018" y="2115"/>
            <a:chExt cx="726" cy="791"/>
          </a:xfrm>
        </p:grpSpPr>
        <p:grpSp>
          <p:nvGrpSpPr>
            <p:cNvPr id="11" name="Group 30"/>
            <p:cNvGrpSpPr/>
            <p:nvPr/>
          </p:nvGrpSpPr>
          <p:grpSpPr bwMode="auto">
            <a:xfrm>
              <a:off x="2018" y="2115"/>
              <a:ext cx="726" cy="499"/>
              <a:chOff x="4286" y="3022"/>
              <a:chExt cx="1355" cy="1095"/>
            </a:xfrm>
          </p:grpSpPr>
          <p:graphicFrame>
            <p:nvGraphicFramePr>
              <p:cNvPr id="13" name="Object 31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22" name="Image" r:id="rId2" imgW="2616200" imgH="2667000" progId="Photoshop.Image.7">
                      <p:embed/>
                    </p:oleObj>
                  </mc:Choice>
                  <mc:Fallback>
                    <p:oleObj name="Image" r:id="rId2" imgW="2616200" imgH="2667000" progId="Photoshop.Image.7">
                      <p:embed/>
                      <p:pic>
                        <p:nvPicPr>
                          <p:cNvPr id="0" name="图片 72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4" name="Picture 32" descr="TowerCas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 Box 33"/>
            <p:cNvSpPr txBox="1">
              <a:spLocks noChangeArrowheads="1"/>
            </p:cNvSpPr>
            <p:nvPr/>
          </p:nvSpPr>
          <p:spPr bwMode="auto">
            <a:xfrm>
              <a:off x="2064" y="2568"/>
              <a:ext cx="680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客户端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5" name="Group 34"/>
          <p:cNvGrpSpPr/>
          <p:nvPr/>
        </p:nvGrpSpPr>
        <p:grpSpPr bwMode="auto">
          <a:xfrm>
            <a:off x="9009906" y="3717578"/>
            <a:ext cx="649287" cy="1649413"/>
            <a:chOff x="5184" y="2568"/>
            <a:chExt cx="409" cy="1039"/>
          </a:xfrm>
        </p:grpSpPr>
        <p:sp>
          <p:nvSpPr>
            <p:cNvPr id="16" name="Text Box 35"/>
            <p:cNvSpPr txBox="1">
              <a:spLocks noChangeArrowheads="1"/>
            </p:cNvSpPr>
            <p:nvPr/>
          </p:nvSpPr>
          <p:spPr bwMode="auto">
            <a:xfrm>
              <a:off x="5319" y="3203"/>
              <a:ext cx="1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endParaRPr lang="zh-CN" altLang="en-US" sz="1800" b="0">
                <a:latin typeface="Arial" panose="020B0604020202020204" pitchFamily="34" charset="0"/>
                <a:ea typeface="黑体" panose="02010609060101010101" pitchFamily="2" charset="-122"/>
              </a:endParaRPr>
            </a:p>
            <a:p>
              <a:pPr algn="ctr" eaLnBrk="1" hangingPunct="1"/>
              <a:endParaRPr lang="zh-CN" altLang="en-US" sz="1800" b="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17" name="Object 36"/>
            <p:cNvGraphicFramePr>
              <a:graphicFrameLocks noChangeAspect="1"/>
            </p:cNvGraphicFramePr>
            <p:nvPr/>
          </p:nvGraphicFramePr>
          <p:xfrm>
            <a:off x="5184" y="2568"/>
            <a:ext cx="409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3" name="Image" r:id="rId5" imgW="1225550" imgH="1962785" progId="Photoshop.Image.7">
                    <p:embed/>
                  </p:oleObj>
                </mc:Choice>
                <mc:Fallback>
                  <p:oleObj name="Image" r:id="rId5" imgW="1225550" imgH="1962785" progId="Photoshop.Image.7">
                    <p:embed/>
                    <p:pic>
                      <p:nvPicPr>
                        <p:cNvPr id="0" name="图片 7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68"/>
                          <a:ext cx="409" cy="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AutoShape 37"/>
          <p:cNvCxnSpPr>
            <a:cxnSpLocks noChangeShapeType="1"/>
            <a:stCxn id="14" idx="3"/>
            <a:endCxn id="9" idx="1"/>
          </p:cNvCxnSpPr>
          <p:nvPr/>
        </p:nvCxnSpPr>
        <p:spPr bwMode="auto">
          <a:xfrm flipV="1">
            <a:off x="2747218" y="4222403"/>
            <a:ext cx="2162175" cy="47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3250456" y="3787428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响应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0" name="AutoShape 39"/>
          <p:cNvCxnSpPr>
            <a:cxnSpLocks noChangeShapeType="1"/>
            <a:stCxn id="9" idx="3"/>
          </p:cNvCxnSpPr>
          <p:nvPr/>
        </p:nvCxnSpPr>
        <p:spPr bwMode="auto">
          <a:xfrm>
            <a:off x="6852493" y="4222403"/>
            <a:ext cx="2157413" cy="142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7282706" y="3573116"/>
            <a:ext cx="1511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从服务器中检索的信息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2" name="AutoShape 41"/>
          <p:cNvSpPr>
            <a:spLocks noChangeArrowheads="1"/>
          </p:cNvSpPr>
          <p:nvPr/>
        </p:nvSpPr>
        <p:spPr bwMode="auto">
          <a:xfrm>
            <a:off x="4763343" y="4870103"/>
            <a:ext cx="2735263" cy="693738"/>
          </a:xfrm>
          <a:prstGeom prst="wedgeRoundRectCallout">
            <a:avLst>
              <a:gd name="adj1" fmla="val -16454"/>
              <a:gd name="adj2" fmla="val -11145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存储信息，以在响应客户端请求时发送此信息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9F65-7BB5-4124-BB17-AE0DDC5B675F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1" grpId="0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内置对象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response2-2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676350" y="980082"/>
            <a:ext cx="8353425" cy="1655763"/>
          </a:xfrm>
          <a:prstGeom prst="rect">
            <a:avLst/>
          </a:prstGeom>
          <a:noFill/>
          <a:ln w="9525" cap="flat" cmpd="sng" algn="ctr">
            <a:solidFill>
              <a:srgbClr val="639CD3"/>
            </a:solidFill>
            <a:prstDash val="solid"/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在首页面（</a:t>
            </a:r>
            <a:r>
              <a:rPr lang="en-US" altLang="zh-CN" sz="2400" dirty="0" err="1" smtClean="0"/>
              <a:t>input.jsp</a:t>
            </a:r>
            <a:r>
              <a:rPr lang="zh-CN" altLang="en-US" sz="2400" dirty="0" smtClean="0"/>
              <a:t>）上输入用户名、密码，提交至</a:t>
            </a:r>
            <a:r>
              <a:rPr lang="en-US" altLang="zh-CN" sz="2400" dirty="0" smtClean="0"/>
              <a:t>input2.jsp</a:t>
            </a:r>
            <a:r>
              <a:rPr lang="zh-CN" altLang="en-US" sz="2400" dirty="0" smtClean="0"/>
              <a:t>进行处理</a:t>
            </a:r>
            <a:endParaRPr lang="zh-CN" altLang="en-US" sz="2400" dirty="0" smtClean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如果输入的用户名、密码都是</a:t>
            </a:r>
            <a:r>
              <a:rPr lang="en-US" altLang="zh-CN" sz="2400" dirty="0" err="1" smtClean="0"/>
              <a:t>sa</a:t>
            </a:r>
            <a:r>
              <a:rPr lang="zh-CN" altLang="en-US" sz="2400" dirty="0" smtClean="0"/>
              <a:t>，跳转至欢迎页面（</a:t>
            </a:r>
            <a:r>
              <a:rPr lang="en-US" altLang="zh-CN" sz="2400" dirty="0" err="1" smtClean="0"/>
              <a:t>welcome.jsp</a:t>
            </a:r>
            <a:r>
              <a:rPr lang="zh-CN" altLang="en-US" sz="2400" dirty="0" smtClean="0"/>
              <a:t>）</a:t>
            </a:r>
            <a:endParaRPr lang="zh-CN" altLang="en-US" sz="2400" dirty="0" smtClean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136725" y="4529857"/>
            <a:ext cx="7172325" cy="1785937"/>
          </a:xfrm>
          <a:prstGeom prst="roundRect">
            <a:avLst>
              <a:gd name="adj" fmla="val 906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&lt;form name="form1" method=post action="input2.jsp"&gt;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用户名：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type="text" name="userName"&gt;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密码：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type=“password" name="pwd"&gt;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&lt;input type="submit" value="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登录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"&gt;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&lt;form&gt;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 descr="图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25" y="2756992"/>
            <a:ext cx="4284662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6981775" y="5636344"/>
            <a:ext cx="18446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input.jsp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0" name="Picture 7" descr="图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12" y="2752229"/>
            <a:ext cx="43211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65487" y="3198317"/>
            <a:ext cx="2430463" cy="2714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6429325" y="3072904"/>
            <a:ext cx="2447925" cy="398463"/>
          </a:xfrm>
          <a:prstGeom prst="wedgeRoundRectCallout">
            <a:avLst>
              <a:gd name="adj1" fmla="val -62843"/>
              <a:gd name="adj2" fmla="val -1414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客户端重新建立链接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2119262" y="4313957"/>
            <a:ext cx="7189788" cy="2398712"/>
          </a:xfrm>
          <a:prstGeom prst="roundRect">
            <a:avLst>
              <a:gd name="adj" fmla="val 716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&lt;%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request.setCharacterEncoding("GBK");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String name = request.getParameter("userName");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String pwd = request.getParameter("pwd");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(name.equals("sa") &amp;&amp; pwd.equals("sa"))       	response.sendRedirect("welcome.jsp");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eaLnBrk="1" fontAlgn="b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7437387" y="5609357"/>
            <a:ext cx="1943100" cy="398462"/>
          </a:xfrm>
          <a:prstGeom prst="wedgeRoundRectCallout">
            <a:avLst>
              <a:gd name="adj1" fmla="val -43056"/>
              <a:gd name="adj2" fmla="val 8984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跳转至欢迎页面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gray">
          <a:xfrm>
            <a:off x="7221487" y="4483819"/>
            <a:ext cx="18446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input2.jsp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6" name="Picture 7" descr="现场编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181573"/>
            <a:ext cx="865188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8063-2D05-42CE-AFB5-2C024B7D0BB1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7768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定义作用页面组成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JSP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5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895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57F4-DCB0-49DC-997C-A7D0B2688E6F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976365"/>
            <a:ext cx="8568952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让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我们一起成长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5272509"/>
            <a:ext cx="781470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512849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15358" y="663997"/>
            <a:ext cx="2828034" cy="2828034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1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5007216" y="1592550"/>
            <a:ext cx="284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latin typeface="Impact MT Std" pitchFamily="34" charset="0"/>
                <a:ea typeface="微软雅黑" panose="020B0503020204020204" pitchFamily="34" charset="-122"/>
              </a:rPr>
              <a:t>UESTC</a:t>
            </a:r>
            <a:endParaRPr lang="zh-CN" altLang="en-US" sz="6000" b="1" dirty="0">
              <a:solidFill>
                <a:srgbClr val="FFC00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3377380" y="26380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797192" y="276180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406627" y="237554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142121" y="247153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4138780" y="214625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626501" y="215396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466705" y="302880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548483" y="256936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BEAC5-33BD-4E7D-B205-1A5D7921D439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9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99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1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为什么需要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305248" y="1456085"/>
            <a:ext cx="7991475" cy="15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为什么需要基于</a:t>
            </a:r>
            <a:r>
              <a:rPr lang="en-US" altLang="zh-CN" dirty="0" smtClean="0"/>
              <a:t>B/S</a:t>
            </a:r>
            <a:r>
              <a:rPr lang="zh-CN" altLang="en-US" dirty="0" smtClean="0"/>
              <a:t>技术的动态网页？</a:t>
            </a:r>
            <a:endParaRPr lang="zh-CN" altLang="en-US" dirty="0" smtClean="0"/>
          </a:p>
          <a:p>
            <a:pPr fontAlgn="auto">
              <a:spcAft>
                <a:spcPts val="0"/>
              </a:spcAft>
            </a:pPr>
            <a:endParaRPr lang="zh-CN" altLang="en-US" dirty="0" smtClean="0"/>
          </a:p>
          <a:p>
            <a:pPr fontAlgn="auto">
              <a:spcAft>
                <a:spcPts val="0"/>
              </a:spcAft>
            </a:pPr>
            <a:endParaRPr lang="zh-CN" altLang="en-US" dirty="0" smtClean="0"/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B/S</a:t>
            </a:r>
            <a:r>
              <a:rPr lang="zh-CN" altLang="en-US" dirty="0" smtClean="0"/>
              <a:t>技术的特点是什么？</a:t>
            </a:r>
            <a:endParaRPr lang="zh-CN" altLang="en-US" dirty="0" smtClean="0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737048" y="2032521"/>
            <a:ext cx="7486650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使用动态网页，可以动态输出网页内容、同用户进行交互、对网页内容进行在线更新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7529710" y="4552652"/>
          <a:ext cx="72072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Image" r:id="rId1" imgW="1225550" imgH="1962785" progId="Photoshop.Image.7">
                  <p:embed/>
                </p:oleObj>
              </mc:Choice>
              <mc:Fallback>
                <p:oleObj name="Image" r:id="rId1" imgW="1225550" imgH="1962785" progId="Photoshop.Image.7">
                  <p:embed/>
                  <p:pic>
                    <p:nvPicPr>
                      <p:cNvPr id="0" name="图片 1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710" y="4552652"/>
                        <a:ext cx="720725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89985" y="5662315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应用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服务器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573660" y="4336752"/>
            <a:ext cx="504825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IE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" name="Group 8"/>
          <p:cNvGrpSpPr/>
          <p:nvPr/>
        </p:nvGrpSpPr>
        <p:grpSpPr bwMode="auto">
          <a:xfrm>
            <a:off x="3013273" y="4768552"/>
            <a:ext cx="1096962" cy="863600"/>
            <a:chOff x="884" y="3158"/>
            <a:chExt cx="817" cy="682"/>
          </a:xfrm>
        </p:grpSpPr>
        <p:pic>
          <p:nvPicPr>
            <p:cNvPr id="19" name="Picture 9" descr="pcwithppl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3158"/>
              <a:ext cx="817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1065" y="3249"/>
              <a:ext cx="318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IE</a:t>
              </a:r>
              <a:endPara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1609923" y="3833515"/>
            <a:ext cx="1441450" cy="693737"/>
          </a:xfrm>
          <a:prstGeom prst="wedgeRoundRectCallout">
            <a:avLst>
              <a:gd name="adj1" fmla="val 59690"/>
              <a:gd name="adj2" fmla="val 8226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解释执行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eaLnBrk="1" hangingPunct="1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HTML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文件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gray">
          <a:xfrm>
            <a:off x="4453135" y="6352877"/>
            <a:ext cx="25923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从服务器端检索到的信息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3" name="AutoShape 13"/>
          <p:cNvCxnSpPr>
            <a:cxnSpLocks noChangeShapeType="1"/>
            <a:stCxn id="19" idx="2"/>
            <a:endCxn id="22" idx="1"/>
          </p:cNvCxnSpPr>
          <p:nvPr/>
        </p:nvCxnSpPr>
        <p:spPr bwMode="auto">
          <a:xfrm rot="16200000" flipH="1">
            <a:off x="3539529" y="5655171"/>
            <a:ext cx="936625" cy="890587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14"/>
          <p:cNvCxnSpPr>
            <a:cxnSpLocks noChangeShapeType="1"/>
            <a:stCxn id="16" idx="2"/>
            <a:endCxn id="22" idx="3"/>
          </p:cNvCxnSpPr>
          <p:nvPr/>
        </p:nvCxnSpPr>
        <p:spPr bwMode="auto">
          <a:xfrm rot="5400000">
            <a:off x="7327305" y="6021883"/>
            <a:ext cx="265112" cy="828675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3383160" y="5849640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返回响应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" name="AutoShape 16"/>
          <p:cNvSpPr>
            <a:spLocks noChangeArrowheads="1"/>
          </p:cNvSpPr>
          <p:nvPr/>
        </p:nvSpPr>
        <p:spPr bwMode="gray">
          <a:xfrm>
            <a:off x="4726185" y="3689052"/>
            <a:ext cx="246380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客户端的请求信息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27" name="AutoShape 17"/>
          <p:cNvCxnSpPr>
            <a:cxnSpLocks noChangeShapeType="1"/>
            <a:stCxn id="19" idx="0"/>
            <a:endCxn id="26" idx="1"/>
          </p:cNvCxnSpPr>
          <p:nvPr/>
        </p:nvCxnSpPr>
        <p:spPr bwMode="auto">
          <a:xfrm rot="16200000">
            <a:off x="3695104" y="3737471"/>
            <a:ext cx="898525" cy="1163637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18"/>
          <p:cNvCxnSpPr>
            <a:cxnSpLocks noChangeShapeType="1"/>
            <a:stCxn id="26" idx="3"/>
          </p:cNvCxnSpPr>
          <p:nvPr/>
        </p:nvCxnSpPr>
        <p:spPr bwMode="auto">
          <a:xfrm>
            <a:off x="7189985" y="3870027"/>
            <a:ext cx="700088" cy="682625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456185" y="3976390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发送请求</a:t>
            </a:r>
            <a:endParaRPr lang="zh-CN" altLang="en-US" sz="1800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30" name="Group 20"/>
          <p:cNvGrpSpPr/>
          <p:nvPr/>
        </p:nvGrpSpPr>
        <p:grpSpPr bwMode="auto">
          <a:xfrm>
            <a:off x="8352035" y="4336752"/>
            <a:ext cx="1368425" cy="504825"/>
            <a:chOff x="4105" y="2069"/>
            <a:chExt cx="862" cy="318"/>
          </a:xfrm>
        </p:grpSpPr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4150" y="2387"/>
              <a:ext cx="7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4105" y="2069"/>
              <a:ext cx="8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solidFill>
                    <a:srgbClr val="0033CC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访问数据库</a:t>
              </a:r>
              <a:endPara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33" name="Group 23"/>
          <p:cNvGrpSpPr/>
          <p:nvPr/>
        </p:nvGrpSpPr>
        <p:grpSpPr bwMode="auto">
          <a:xfrm>
            <a:off x="8352035" y="5560715"/>
            <a:ext cx="1225550" cy="439737"/>
            <a:chOff x="4105" y="2840"/>
            <a:chExt cx="772" cy="277"/>
          </a:xfrm>
        </p:grpSpPr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4105" y="2840"/>
              <a:ext cx="7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4105" y="2886"/>
              <a:ext cx="7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solidFill>
                    <a:srgbClr val="0033CC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返回结果</a:t>
              </a:r>
              <a:endParaRPr lang="zh-CN" altLang="en-US" sz="180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37" name="AutoShape 26"/>
          <p:cNvSpPr>
            <a:spLocks noChangeArrowheads="1"/>
          </p:cNvSpPr>
          <p:nvPr/>
        </p:nvSpPr>
        <p:spPr bwMode="auto">
          <a:xfrm>
            <a:off x="8136135" y="3328690"/>
            <a:ext cx="1944688" cy="693737"/>
          </a:xfrm>
          <a:prstGeom prst="wedgeRoundRectCallout">
            <a:avLst>
              <a:gd name="adj1" fmla="val -54736"/>
              <a:gd name="adj2" fmla="val 15256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运行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JSP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等服务器端脚本程序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2149673" y="4697115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9" name="AutoShape 28"/>
          <p:cNvSpPr>
            <a:spLocks noChangeArrowheads="1"/>
          </p:cNvSpPr>
          <p:nvPr/>
        </p:nvSpPr>
        <p:spPr bwMode="auto">
          <a:xfrm>
            <a:off x="1789310" y="5067002"/>
            <a:ext cx="1152525" cy="555625"/>
          </a:xfrm>
          <a:prstGeom prst="rightArrow">
            <a:avLst>
              <a:gd name="adj1" fmla="val 50000"/>
              <a:gd name="adj2" fmla="val 51857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用户输入 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0" name="Oval 29"/>
          <p:cNvSpPr>
            <a:spLocks noChangeArrowheads="1"/>
          </p:cNvSpPr>
          <p:nvPr/>
        </p:nvSpPr>
        <p:spPr bwMode="auto">
          <a:xfrm>
            <a:off x="3672085" y="3617615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1" name="Oval 30"/>
          <p:cNvSpPr>
            <a:spLocks noChangeArrowheads="1"/>
          </p:cNvSpPr>
          <p:nvPr/>
        </p:nvSpPr>
        <p:spPr bwMode="auto">
          <a:xfrm>
            <a:off x="8712398" y="4986040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2" name="Oval 31"/>
          <p:cNvSpPr>
            <a:spLocks noChangeArrowheads="1"/>
          </p:cNvSpPr>
          <p:nvPr/>
        </p:nvSpPr>
        <p:spPr bwMode="auto">
          <a:xfrm>
            <a:off x="3733998" y="6281440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auto">
          <a:xfrm>
            <a:off x="9591873" y="5560715"/>
            <a:ext cx="86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数据库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服务器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aphicFrame>
        <p:nvGraphicFramePr>
          <p:cNvPr id="44" name="Object 33"/>
          <p:cNvGraphicFramePr>
            <a:graphicFrameLocks noChangeAspect="1"/>
          </p:cNvGraphicFramePr>
          <p:nvPr/>
        </p:nvGraphicFramePr>
        <p:xfrm>
          <a:off x="9720460" y="4552652"/>
          <a:ext cx="6492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Image" r:id="rId4" imgW="1225550" imgH="1962785" progId="Photoshop.Image.7">
                  <p:embed/>
                </p:oleObj>
              </mc:Choice>
              <mc:Fallback>
                <p:oleObj name="Image" r:id="rId4" imgW="1225550" imgH="1962785" progId="Photoshop.Image.7">
                  <p:embed/>
                  <p:pic>
                    <p:nvPicPr>
                      <p:cNvPr id="0" name="图片 1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0460" y="4552652"/>
                        <a:ext cx="649288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34" descr="提问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535" y="615280"/>
            <a:ext cx="1008063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7F00-7F0D-4A1E-9E26-54A3C2987192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1" grpId="0" animBg="1"/>
      <p:bldP spid="22" grpId="0" animBg="1"/>
      <p:bldP spid="25" grpId="0"/>
      <p:bldP spid="26" grpId="0" animBg="1"/>
      <p:bldP spid="29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什么是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52911" y="1024037"/>
            <a:ext cx="7991475" cy="172720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mtClean="0"/>
              <a:t>JSP</a:t>
            </a:r>
            <a:r>
              <a:rPr lang="zh-CN" altLang="en-US" smtClean="0"/>
              <a:t>（</a:t>
            </a:r>
            <a:r>
              <a:rPr lang="en-US" altLang="zh-CN" smtClean="0"/>
              <a:t>Java Server Pages</a:t>
            </a:r>
            <a:r>
              <a:rPr lang="zh-CN" altLang="en-US" smtClean="0"/>
              <a:t>）是指：</a:t>
            </a:r>
            <a:endParaRPr lang="zh-CN" altLang="en-US" smtClean="0"/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中嵌入</a:t>
            </a:r>
            <a:r>
              <a:rPr lang="en-US" altLang="zh-CN" smtClean="0"/>
              <a:t>Java</a:t>
            </a:r>
            <a:r>
              <a:rPr lang="zh-CN" altLang="en-US" smtClean="0"/>
              <a:t>脚本语言</a:t>
            </a:r>
            <a:endParaRPr lang="zh-CN" altLang="en-US" smtClean="0"/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由应用服务器中的</a:t>
            </a:r>
            <a:r>
              <a:rPr lang="en-US" altLang="zh-CN" smtClean="0"/>
              <a:t>JSP</a:t>
            </a:r>
            <a:r>
              <a:rPr lang="zh-CN" altLang="en-US" smtClean="0"/>
              <a:t>引擎来编译和执行嵌入的</a:t>
            </a:r>
            <a:r>
              <a:rPr lang="en-US" altLang="zh-CN" smtClean="0"/>
              <a:t>Java</a:t>
            </a:r>
            <a:r>
              <a:rPr lang="zh-CN" altLang="en-US" smtClean="0"/>
              <a:t>脚本语言命令</a:t>
            </a:r>
            <a:endParaRPr lang="zh-CN" altLang="en-US" smtClean="0"/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然后将生成的整个页面信息返回给客户端</a:t>
            </a:r>
            <a:endParaRPr lang="zh-CN" altLang="en-US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4843711" y="5748660"/>
            <a:ext cx="1368425" cy="503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JSP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页面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7" name="Group 5"/>
          <p:cNvGrpSpPr/>
          <p:nvPr/>
        </p:nvGrpSpPr>
        <p:grpSpPr bwMode="auto">
          <a:xfrm>
            <a:off x="9085511" y="4091310"/>
            <a:ext cx="874712" cy="1649412"/>
            <a:chOff x="5102" y="2568"/>
            <a:chExt cx="551" cy="1039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5102" y="3203"/>
              <a:ext cx="55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数据库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  <a:p>
              <a:pPr algn="ctr" eaLnBrk="1" hangingPunct="1"/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服务器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5184" y="2568"/>
            <a:ext cx="409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9" name="Image" r:id="rId1" imgW="1225550" imgH="1962785" progId="Photoshop.Image.7">
                    <p:embed/>
                  </p:oleObj>
                </mc:Choice>
                <mc:Fallback>
                  <p:oleObj name="Image" r:id="rId1" imgW="1225550" imgH="1962785" progId="Photoshop.Image.7">
                    <p:embed/>
                    <p:pic>
                      <p:nvPicPr>
                        <p:cNvPr id="0" name="图片 23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68"/>
                          <a:ext cx="409" cy="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8"/>
          <p:cNvGrpSpPr/>
          <p:nvPr/>
        </p:nvGrpSpPr>
        <p:grpSpPr bwMode="auto">
          <a:xfrm>
            <a:off x="7070973" y="4091310"/>
            <a:ext cx="1368425" cy="1751012"/>
            <a:chOff x="3424" y="2478"/>
            <a:chExt cx="878" cy="1144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3642" y="2478"/>
            <a:ext cx="462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0" name="Image" r:id="rId3" imgW="1225550" imgH="1962785" progId="Photoshop.Image.7">
                    <p:embed/>
                  </p:oleObj>
                </mc:Choice>
                <mc:Fallback>
                  <p:oleObj name="Image" r:id="rId3" imgW="1225550" imgH="1962785" progId="Photoshop.Image.7">
                    <p:embed/>
                    <p:pic>
                      <p:nvPicPr>
                        <p:cNvPr id="0" name="图片 23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2" y="2478"/>
                          <a:ext cx="462" cy="7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24" y="3203"/>
              <a:ext cx="878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应用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  <a:p>
              <a:pPr algn="ctr" eaLnBrk="1" hangingPunct="1"/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服务器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3" name="Group 11"/>
          <p:cNvGrpSpPr/>
          <p:nvPr/>
        </p:nvGrpSpPr>
        <p:grpSpPr bwMode="auto">
          <a:xfrm>
            <a:off x="6204198" y="4783460"/>
            <a:ext cx="1379538" cy="1395412"/>
            <a:chOff x="2920" y="2823"/>
            <a:chExt cx="869" cy="879"/>
          </a:xfrm>
        </p:grpSpPr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 rot="-2692670">
              <a:off x="2920" y="3065"/>
              <a:ext cx="869" cy="363"/>
            </a:xfrm>
            <a:prstGeom prst="rightArrow">
              <a:avLst>
                <a:gd name="adj1" fmla="val 49861"/>
                <a:gd name="adj2" fmla="val 59926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51055">
              <a:off x="2878" y="3157"/>
              <a:ext cx="8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编译、执行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16" name="AutoShape 14"/>
          <p:cNvSpPr>
            <a:spLocks noChangeArrowheads="1"/>
          </p:cNvSpPr>
          <p:nvPr/>
        </p:nvSpPr>
        <p:spPr bwMode="auto">
          <a:xfrm rot="5400000">
            <a:off x="8440192" y="4163541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" name="Group 15"/>
          <p:cNvGrpSpPr/>
          <p:nvPr/>
        </p:nvGrpSpPr>
        <p:grpSpPr bwMode="auto">
          <a:xfrm>
            <a:off x="3837236" y="3256285"/>
            <a:ext cx="1008062" cy="976312"/>
            <a:chOff x="2034" y="2011"/>
            <a:chExt cx="710" cy="892"/>
          </a:xfrm>
        </p:grpSpPr>
        <p:grpSp>
          <p:nvGrpSpPr>
            <p:cNvPr id="18" name="Group 16"/>
            <p:cNvGrpSpPr/>
            <p:nvPr/>
          </p:nvGrpSpPr>
          <p:grpSpPr bwMode="auto">
            <a:xfrm>
              <a:off x="2034" y="2011"/>
              <a:ext cx="710" cy="603"/>
              <a:chOff x="4315" y="2793"/>
              <a:chExt cx="1326" cy="1324"/>
            </a:xfrm>
          </p:grpSpPr>
          <p:graphicFrame>
            <p:nvGraphicFramePr>
              <p:cNvPr id="20" name="Object 17"/>
              <p:cNvGraphicFramePr>
                <a:graphicFrameLocks noChangeAspect="1"/>
              </p:cNvGraphicFramePr>
              <p:nvPr/>
            </p:nvGraphicFramePr>
            <p:xfrm>
              <a:off x="4315" y="2793"/>
              <a:ext cx="984" cy="10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1" name="Image" r:id="rId4" imgW="2616200" imgH="2667000" progId="Photoshop.Image.7">
                      <p:embed/>
                    </p:oleObj>
                  </mc:Choice>
                  <mc:Fallback>
                    <p:oleObj name="Image" r:id="rId4" imgW="2616200" imgH="2667000" progId="Photoshop.Image.7">
                      <p:embed/>
                      <p:pic>
                        <p:nvPicPr>
                          <p:cNvPr id="0" name="图片 23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5" y="2793"/>
                            <a:ext cx="984" cy="10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1" name="Picture 18" descr="TowerCas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064" y="2568"/>
              <a:ext cx="68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客户端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22" name="Group 20"/>
          <p:cNvGrpSpPr/>
          <p:nvPr/>
        </p:nvGrpSpPr>
        <p:grpSpPr bwMode="auto">
          <a:xfrm>
            <a:off x="3621336" y="5386710"/>
            <a:ext cx="1223962" cy="576262"/>
            <a:chOff x="1293" y="3203"/>
            <a:chExt cx="771" cy="363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 rot="2238600">
              <a:off x="1293" y="3203"/>
              <a:ext cx="771" cy="363"/>
            </a:xfrm>
            <a:prstGeom prst="rightArrow">
              <a:avLst>
                <a:gd name="adj1" fmla="val 49861"/>
                <a:gd name="adj2" fmla="val 53168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 rot="2648945">
              <a:off x="1335" y="3248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嵌入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25" name="AutoShape 23"/>
          <p:cNvSpPr>
            <a:spLocks noChangeArrowheads="1"/>
          </p:cNvSpPr>
          <p:nvPr/>
        </p:nvSpPr>
        <p:spPr bwMode="gray">
          <a:xfrm>
            <a:off x="2611686" y="4596135"/>
            <a:ext cx="1727200" cy="503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Java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脚本语言 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405436" y="5675635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6932861" y="5675635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8445748" y="4883472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6428036" y="3515047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30" name="Group 28"/>
          <p:cNvGrpSpPr/>
          <p:nvPr/>
        </p:nvGrpSpPr>
        <p:grpSpPr bwMode="auto">
          <a:xfrm>
            <a:off x="4881811" y="3694435"/>
            <a:ext cx="2338387" cy="576262"/>
            <a:chOff x="2087" y="2137"/>
            <a:chExt cx="1473" cy="363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 rot="-9885113">
              <a:off x="2087" y="2137"/>
              <a:ext cx="1473" cy="363"/>
            </a:xfrm>
            <a:prstGeom prst="rightArrow">
              <a:avLst>
                <a:gd name="adj1" fmla="val 49861"/>
                <a:gd name="adj2" fmla="val 101578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 rot="916111">
              <a:off x="2517" y="2251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latin typeface="Arial" panose="020B0604020202020204" pitchFamily="34" charset="0"/>
                  <a:ea typeface="黑体" panose="02010609060101010101" pitchFamily="2" charset="-122"/>
                </a:rPr>
                <a:t>返回页面信息</a:t>
              </a:r>
              <a:endParaRPr lang="zh-CN" altLang="en-US" sz="1800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1F88-6D47-4707-A523-EC1BF8AF6BE4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页面组成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4-1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1996256" y="1771922"/>
            <a:ext cx="2663825" cy="4968875"/>
          </a:xfrm>
          <a:prstGeom prst="roundRect">
            <a:avLst>
              <a:gd name="adj" fmla="val 6676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2139131" y="1987822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静态内容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2139131" y="26371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指 令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2139131" y="32848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表达式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2139131" y="39325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小脚本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515618" y="2924447"/>
            <a:ext cx="6080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5166493" y="3948385"/>
            <a:ext cx="533558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 Java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代码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">
          <a:xfrm>
            <a:off x="5164906" y="3356247"/>
            <a:ext cx="5322887" cy="454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&lt;%=Java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表达式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gray">
          <a:xfrm>
            <a:off x="5164906" y="1959247"/>
            <a:ext cx="5291137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HTML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静态文本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gray">
          <a:xfrm>
            <a:off x="5164906" y="2564085"/>
            <a:ext cx="5305425" cy="6492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以“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&lt;%@ ”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开始，以“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%&gt; ”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结束。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比如：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&lt;%@ include file = </a:t>
            </a:r>
            <a:r>
              <a:rPr lang="fr-FR" altLang="zh-CN" sz="1800">
                <a:latin typeface="Arial" panose="020B0604020202020204" pitchFamily="34" charset="0"/>
                <a:ea typeface="黑体" panose="02010609060101010101" pitchFamily="2" charset="-122"/>
              </a:rPr>
              <a:t>"</a:t>
            </a:r>
            <a:r>
              <a:rPr lang="en-GB" altLang="zh-CN" sz="1800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Filename</a:t>
            </a:r>
            <a:r>
              <a:rPr lang="en-GB" altLang="zh-CN" sz="1800">
                <a:latin typeface="Arial" panose="020B0604020202020204" pitchFamily="34" charset="0"/>
                <a:ea typeface="黑体" panose="02010609060101010101" pitchFamily="2" charset="-122"/>
              </a:rPr>
              <a:t>"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 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515618" y="3572147"/>
            <a:ext cx="5937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515618" y="4148410"/>
            <a:ext cx="576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gray">
          <a:xfrm>
            <a:off x="2139131" y="45802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声 明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2139131" y="52279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标准动作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gray">
          <a:xfrm>
            <a:off x="5164906" y="4581797"/>
            <a:ext cx="5353050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&lt;%!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方法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515618" y="4797697"/>
            <a:ext cx="576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gray">
          <a:xfrm>
            <a:off x="5164906" y="5100910"/>
            <a:ext cx="5368925" cy="633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以“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&lt;jsp: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动作名 ” 开始，以“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&lt;/jsp: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动作名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&gt;  ”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结束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比如：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&lt;jsp:include page=" Filename" /&gt;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515618" y="5372372"/>
            <a:ext cx="576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4515618" y="2203722"/>
            <a:ext cx="6080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gray">
          <a:xfrm>
            <a:off x="2139131" y="5875610"/>
            <a:ext cx="23764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注释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gray">
          <a:xfrm>
            <a:off x="5164906" y="5834335"/>
            <a:ext cx="5368925" cy="619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&lt;!--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这是注释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但客户端可以查看到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--&gt;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&lt;%-- 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这也是注释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但客户端不能查看到 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--%&gt;</a:t>
            </a:r>
            <a:endParaRPr lang="en-US" altLang="zh-CN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4515618" y="6093097"/>
            <a:ext cx="576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48"/>
          <p:cNvSpPr>
            <a:spLocks noEditPoints="1"/>
          </p:cNvSpPr>
          <p:nvPr/>
        </p:nvSpPr>
        <p:spPr bwMode="auto">
          <a:xfrm>
            <a:off x="1411920" y="1162323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nut 51"/>
          <p:cNvSpPr/>
          <p:nvPr/>
        </p:nvSpPr>
        <p:spPr>
          <a:xfrm>
            <a:off x="1172791" y="952029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4879" y="1045823"/>
            <a:ext cx="178125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JSP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页面元素包括：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A434-FC9B-4437-8290-6E4D2F6F52ED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页面组成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4-2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820863" y="1109663"/>
            <a:ext cx="8977312" cy="5478462"/>
          </a:xfrm>
          <a:prstGeom prst="roundRect">
            <a:avLst>
              <a:gd name="adj" fmla="val 501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&lt;%@ page language="java" import="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java.util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.*,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java.text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.*"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contentType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="text/html; charset=GBK"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pageEncoding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="GBK"%&gt;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&lt;html&gt;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&lt;head&gt;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&lt;title&gt;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输出当前日期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&lt;/title&gt;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&lt;/head&gt;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&lt;!--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这是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HTML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注释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客户端可以看到源代码）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--&gt;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&lt;%--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这是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JSP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注释 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客户端不可以看到源代码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) --%&gt;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&lt;body&gt;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你好，今天是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&lt;%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使用预定格式将日期转换为字符串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SimpleDateFormat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formater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SimpleDateFormat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("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yyyy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年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MM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月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dd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日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");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String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strCurrentTime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formater.format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(new Date());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%&gt;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&lt;%=</a:t>
            </a:r>
            <a:r>
              <a:rPr lang="en-US" altLang="zh-CN" sz="1800" dirty="0" err="1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strCurrentTime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 %&gt;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&lt;/body&gt;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800" dirty="0">
                <a:latin typeface="Arial" panose="020B0604020202020204" pitchFamily="34" charset="0"/>
                <a:ea typeface="黑体" panose="02010609060101010101" pitchFamily="2" charset="-122"/>
                <a:cs typeface="Courier New" panose="02070309020205020404" pitchFamily="49" charset="0"/>
              </a:rPr>
              <a:t>&lt;/html&gt;</a:t>
            </a:r>
            <a:endParaRPr lang="en-US" altLang="zh-CN" sz="1800" dirty="0">
              <a:latin typeface="Arial" panose="020B0604020202020204" pitchFamily="34" charset="0"/>
              <a:ea typeface="黑体" panose="0201060906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19288" y="1238250"/>
            <a:ext cx="8208962" cy="5365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81200" y="4002088"/>
            <a:ext cx="8208963" cy="13684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882063" y="1158875"/>
            <a:ext cx="1728787" cy="398463"/>
          </a:xfrm>
          <a:prstGeom prst="wedgeRoundRectCallout">
            <a:avLst>
              <a:gd name="adj1" fmla="val -70477"/>
              <a:gd name="adj2" fmla="val 856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指令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8950" y="1951038"/>
            <a:ext cx="1728788" cy="398462"/>
          </a:xfrm>
          <a:prstGeom prst="wedgeRoundRectCallout">
            <a:avLst>
              <a:gd name="adj1" fmla="val -102616"/>
              <a:gd name="adj2" fmla="val 3924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静态内容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442200" y="3967163"/>
            <a:ext cx="1728788" cy="398462"/>
          </a:xfrm>
          <a:prstGeom prst="wedgeRoundRectCallout">
            <a:avLst>
              <a:gd name="adj1" fmla="val -84986"/>
              <a:gd name="adj2" fmla="val 6513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小脚本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906588" y="5653088"/>
            <a:ext cx="8207375" cy="287337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922463" y="2878138"/>
            <a:ext cx="8208962" cy="5762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5497513" y="5876925"/>
            <a:ext cx="1728787" cy="398463"/>
          </a:xfrm>
          <a:prstGeom prst="wedgeRoundRectCallout">
            <a:avLst>
              <a:gd name="adj1" fmla="val -78741"/>
              <a:gd name="adj2" fmla="val -7191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表达式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8305800" y="2781300"/>
            <a:ext cx="1728788" cy="398463"/>
          </a:xfrm>
          <a:prstGeom prst="wedgeRoundRectCallout">
            <a:avLst>
              <a:gd name="adj1" fmla="val -102616"/>
              <a:gd name="adj2" fmla="val 3924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注释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ED32-37B0-42F9-A5E3-4CAAC91EB797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页面组成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pic>
        <p:nvPicPr>
          <p:cNvPr id="7" name="Picture 5" descr="图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73" y="1628775"/>
            <a:ext cx="43815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图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98" y="4005263"/>
            <a:ext cx="4333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59873" y="4660900"/>
            <a:ext cx="2447925" cy="693738"/>
          </a:xfrm>
          <a:prstGeom prst="wedgeRoundRectCallout">
            <a:avLst>
              <a:gd name="adj1" fmla="val -97019"/>
              <a:gd name="adj2" fmla="val 3981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可以通过源代码查看到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2" charset="-122"/>
              </a:rPr>
              <a:t>HTML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注释的内容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561460" y="2382838"/>
            <a:ext cx="2735263" cy="398462"/>
          </a:xfrm>
          <a:prstGeom prst="wedgeRoundRectCallout">
            <a:avLst>
              <a:gd name="adj1" fmla="val -86796"/>
              <a:gd name="adj2" fmla="val 7231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</a:rPr>
              <a:t>所有注释内容都不可见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" name="Freeform 48"/>
          <p:cNvSpPr>
            <a:spLocks noEditPoints="1"/>
          </p:cNvSpPr>
          <p:nvPr/>
        </p:nvSpPr>
        <p:spPr bwMode="auto">
          <a:xfrm>
            <a:off x="1790903" y="1157909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Donut 51"/>
          <p:cNvSpPr/>
          <p:nvPr/>
        </p:nvSpPr>
        <p:spPr>
          <a:xfrm>
            <a:off x="1551774" y="947615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4476" y="1041409"/>
            <a:ext cx="198002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在浏览器观看运行结果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8"/>
          <p:cNvSpPr>
            <a:spLocks noEditPoints="1"/>
          </p:cNvSpPr>
          <p:nvPr/>
        </p:nvSpPr>
        <p:spPr bwMode="auto">
          <a:xfrm>
            <a:off x="1771960" y="3682603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Donut 51"/>
          <p:cNvSpPr/>
          <p:nvPr/>
        </p:nvSpPr>
        <p:spPr>
          <a:xfrm>
            <a:off x="1532831" y="3472309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4836" y="356610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查看网页源代码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EA29-E26E-49A0-B71A-691CED590F3A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/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JSP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页面组成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4-3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964258" y="1484313"/>
            <a:ext cx="8137525" cy="3814762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合理、详细的注释有利于代码后期的维护和阅读</a:t>
            </a:r>
            <a:endParaRPr lang="zh-CN" altLang="en-US" smtClean="0"/>
          </a:p>
          <a:p>
            <a:pPr fontAlgn="auto">
              <a:spcAft>
                <a:spcPts val="0"/>
              </a:spcAft>
            </a:pPr>
            <a:r>
              <a:rPr lang="zh-CN" altLang="en-US" smtClean="0"/>
              <a:t>在</a:t>
            </a:r>
            <a:r>
              <a:rPr lang="en-US" altLang="zh-CN" smtClean="0"/>
              <a:t>JSP</a:t>
            </a:r>
            <a:r>
              <a:rPr lang="zh-CN" altLang="en-US" smtClean="0"/>
              <a:t>文件的编写过程中，共有三种注释方法：</a:t>
            </a:r>
            <a:endParaRPr lang="zh-CN" altLang="en-US" smtClean="0"/>
          </a:p>
          <a:p>
            <a:pPr lvl="1" fontAlgn="auto">
              <a:spcAft>
                <a:spcPts val="0"/>
              </a:spcAft>
            </a:pPr>
            <a:r>
              <a:rPr lang="en-US" altLang="zh-CN" smtClean="0"/>
              <a:t>HTML</a:t>
            </a:r>
            <a:r>
              <a:rPr lang="zh-CN" altLang="en-US" smtClean="0"/>
              <a:t>的注释方法：</a:t>
            </a:r>
            <a:r>
              <a:rPr lang="en-US" altLang="zh-CN" smtClean="0">
                <a:solidFill>
                  <a:srgbClr val="0033CC"/>
                </a:solidFill>
              </a:rPr>
              <a:t>&lt;!--</a:t>
            </a:r>
            <a:r>
              <a:rPr lang="en-US" altLang="zh-CN" smtClean="0"/>
              <a:t> html</a:t>
            </a:r>
            <a:r>
              <a:rPr lang="zh-CN" altLang="en-US" smtClean="0"/>
              <a:t>注释</a:t>
            </a:r>
            <a:r>
              <a:rPr lang="en-US" altLang="zh-CN" smtClean="0">
                <a:solidFill>
                  <a:srgbClr val="0033CC"/>
                </a:solidFill>
              </a:rPr>
              <a:t>--&gt;</a:t>
            </a:r>
            <a:endParaRPr lang="en-US" altLang="zh-CN" smtClean="0">
              <a:solidFill>
                <a:srgbClr val="0033CC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altLang="zh-CN" smtClean="0"/>
              <a:t>JSP</a:t>
            </a:r>
            <a:r>
              <a:rPr lang="zh-CN" altLang="en-US" smtClean="0"/>
              <a:t>注释标记：</a:t>
            </a:r>
            <a:r>
              <a:rPr lang="en-US" altLang="zh-CN" smtClean="0">
                <a:solidFill>
                  <a:srgbClr val="0033CC"/>
                </a:solidFill>
              </a:rPr>
              <a:t>&lt;%--</a:t>
            </a:r>
            <a:r>
              <a:rPr lang="en-US" altLang="zh-CN" smtClean="0"/>
              <a:t> JSP</a:t>
            </a:r>
            <a:r>
              <a:rPr lang="zh-CN" altLang="en-US" smtClean="0"/>
              <a:t>注释</a:t>
            </a:r>
            <a:r>
              <a:rPr lang="en-US" altLang="zh-CN" smtClean="0">
                <a:solidFill>
                  <a:srgbClr val="0033CC"/>
                </a:solidFill>
              </a:rPr>
              <a:t>--%&gt;</a:t>
            </a:r>
            <a:endParaRPr lang="en-US" altLang="zh-CN" smtClean="0">
              <a:solidFill>
                <a:srgbClr val="0033CC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zh-CN" altLang="en-US" smtClean="0"/>
              <a:t>在</a:t>
            </a:r>
            <a:r>
              <a:rPr lang="en-US" altLang="zh-CN" smtClean="0"/>
              <a:t>JSP</a:t>
            </a:r>
            <a:r>
              <a:rPr lang="zh-CN" altLang="en-US" smtClean="0"/>
              <a:t>脚本中使用注释：</a:t>
            </a:r>
            <a:endParaRPr lang="zh-CN" altLang="en-US" smtClean="0"/>
          </a:p>
          <a:p>
            <a:pPr lvl="2" fontAlgn="auto">
              <a:spcAft>
                <a:spcPts val="0"/>
              </a:spcAft>
            </a:pPr>
            <a:r>
              <a:rPr lang="en-US" altLang="zh-CN" smtClean="0"/>
              <a:t>&lt;% </a:t>
            </a:r>
            <a:r>
              <a:rPr lang="en-US" altLang="zh-CN" smtClean="0">
                <a:solidFill>
                  <a:srgbClr val="0033CC"/>
                </a:solidFill>
              </a:rPr>
              <a:t>//</a:t>
            </a:r>
            <a:r>
              <a:rPr lang="zh-CN" altLang="en-US" smtClean="0"/>
              <a:t>单行注释 </a:t>
            </a:r>
            <a:r>
              <a:rPr lang="en-US" altLang="zh-CN" smtClean="0"/>
              <a:t>%&gt; </a:t>
            </a:r>
            <a:endParaRPr lang="en-US" altLang="zh-CN" smtClean="0"/>
          </a:p>
          <a:p>
            <a:pPr lvl="2" fontAlgn="auto">
              <a:spcAft>
                <a:spcPts val="0"/>
              </a:spcAft>
            </a:pPr>
            <a:r>
              <a:rPr lang="en-US" altLang="zh-CN" smtClean="0"/>
              <a:t>&lt;%  </a:t>
            </a:r>
            <a:r>
              <a:rPr lang="en-US" altLang="zh-CN" smtClean="0">
                <a:solidFill>
                  <a:srgbClr val="0033CC"/>
                </a:solidFill>
              </a:rPr>
              <a:t>/*</a:t>
            </a:r>
            <a:r>
              <a:rPr lang="zh-CN" altLang="en-US" smtClean="0"/>
              <a:t>多行注释 </a:t>
            </a:r>
            <a:r>
              <a:rPr lang="zh-CN" altLang="en-US" smtClean="0">
                <a:solidFill>
                  <a:srgbClr val="0033CC"/>
                </a:solidFill>
              </a:rPr>
              <a:t>*</a:t>
            </a:r>
            <a:r>
              <a:rPr lang="en-US" altLang="zh-CN" smtClean="0">
                <a:solidFill>
                  <a:srgbClr val="0033CC"/>
                </a:solidFill>
              </a:rPr>
              <a:t>/</a:t>
            </a:r>
            <a:r>
              <a:rPr lang="en-US" altLang="zh-CN" smtClean="0"/>
              <a:t> %&gt;</a:t>
            </a:r>
            <a:endParaRPr lang="en-US" altLang="zh-CN" smtClean="0"/>
          </a:p>
          <a:p>
            <a:pPr fontAlgn="auto">
              <a:spcAft>
                <a:spcPts val="0"/>
              </a:spcAft>
              <a:buFontTx/>
              <a:buBlip>
                <a:blip r:embed="rId1"/>
              </a:buBlip>
            </a:pPr>
            <a:endParaRPr lang="zh-CN" altLang="en-US" sz="1800" smtClean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581280" y="2922587"/>
            <a:ext cx="2376487" cy="693738"/>
          </a:xfrm>
          <a:prstGeom prst="wedgeRoundRectCallout">
            <a:avLst>
              <a:gd name="adj1" fmla="val -55144"/>
              <a:gd name="adj2" fmla="val -9052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panose="020B0604020202020204" pitchFamily="34" charset="0"/>
                <a:ea typeface="黑体" panose="02010609060101010101" pitchFamily="2" charset="-122"/>
                <a:sym typeface="Wingdings" panose="05000000000000000000" pitchFamily="2" charset="2"/>
              </a:rPr>
              <a:t>缺点：不安全，加大网络传输负担</a:t>
            </a:r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B6E0-2A28-4BDC-BD45-1FCBD087B8C0}" type="datetime10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5623</Words>
  <Application>WPS 演示</Application>
  <PresentationFormat>自定义</PresentationFormat>
  <Paragraphs>628</Paragraphs>
  <Slides>30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30</vt:i4>
      </vt:variant>
    </vt:vector>
  </HeadingPairs>
  <TitlesOfParts>
    <vt:vector size="60" baseType="lpstr">
      <vt:lpstr>Arial</vt:lpstr>
      <vt:lpstr>宋体</vt:lpstr>
      <vt:lpstr>Wingdings</vt:lpstr>
      <vt:lpstr>Calibri</vt:lpstr>
      <vt:lpstr>微软雅黑</vt:lpstr>
      <vt:lpstr>黑体</vt:lpstr>
      <vt:lpstr>方正正粗黑简体</vt:lpstr>
      <vt:lpstr>Times New Roman</vt:lpstr>
      <vt:lpstr>楷体_GB2312</vt:lpstr>
      <vt:lpstr>Courier New</vt:lpstr>
      <vt:lpstr>Arial Unicode MS</vt:lpstr>
      <vt:lpstr>Calibri Light</vt:lpstr>
      <vt:lpstr>Arial Narrow</vt:lpstr>
      <vt:lpstr>Impact MT Std</vt:lpstr>
      <vt:lpstr>新宋体</vt:lpstr>
      <vt:lpstr>Impact</vt:lpstr>
      <vt:lpstr>自定义设计方案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>①ne</cp:lastModifiedBy>
  <cp:revision>2</cp:revision>
  <dcterms:created xsi:type="dcterms:W3CDTF">2017-04-05T12:38:00Z</dcterms:created>
  <dcterms:modified xsi:type="dcterms:W3CDTF">2018-03-21T05:00:44Z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